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59" r:id="rId1"/>
  </p:sldMasterIdLst>
  <p:notesMasterIdLst>
    <p:notesMasterId r:id="rId28"/>
  </p:notesMasterIdLst>
  <p:sldIdLst>
    <p:sldId id="256" r:id="rId2"/>
    <p:sldId id="261" r:id="rId3"/>
    <p:sldId id="286" r:id="rId4"/>
    <p:sldId id="287" r:id="rId5"/>
    <p:sldId id="289" r:id="rId6"/>
    <p:sldId id="290" r:id="rId7"/>
    <p:sldId id="311" r:id="rId8"/>
    <p:sldId id="296" r:id="rId9"/>
    <p:sldId id="308" r:id="rId10"/>
    <p:sldId id="310" r:id="rId11"/>
    <p:sldId id="298" r:id="rId12"/>
    <p:sldId id="299" r:id="rId13"/>
    <p:sldId id="300" r:id="rId14"/>
    <p:sldId id="301" r:id="rId15"/>
    <p:sldId id="302" r:id="rId16"/>
    <p:sldId id="303" r:id="rId17"/>
    <p:sldId id="304" r:id="rId18"/>
    <p:sldId id="305" r:id="rId19"/>
    <p:sldId id="257" r:id="rId20"/>
    <p:sldId id="312" r:id="rId21"/>
    <p:sldId id="313" r:id="rId22"/>
    <p:sldId id="314" r:id="rId23"/>
    <p:sldId id="315" r:id="rId24"/>
    <p:sldId id="316" r:id="rId25"/>
    <p:sldId id="317" r:id="rId26"/>
    <p:sldId id="280"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E5BF-6791-42FF-A7B5-879427DB893A}">
  <a:tblStyle styleId="{B1EBE5BF-6791-42FF-A7B5-879427DB893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60"/>
  </p:normalViewPr>
  <p:slideViewPr>
    <p:cSldViewPr snapToGrid="0">
      <p:cViewPr>
        <p:scale>
          <a:sx n="100" d="100"/>
          <a:sy n="100" d="100"/>
        </p:scale>
        <p:origin x="998"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21295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31769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60"/>
        <p:cNvGrpSpPr/>
        <p:nvPr/>
      </p:nvGrpSpPr>
      <p:grpSpPr>
        <a:xfrm>
          <a:off x="0" y="0"/>
          <a:ext cx="0" cy="0"/>
          <a:chOff x="0" y="0"/>
          <a:chExt cx="0" cy="0"/>
        </a:xfrm>
      </p:grpSpPr>
      <p:sp>
        <p:nvSpPr>
          <p:cNvPr id="161" name="Google Shape;161;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62" name="Google Shape;162;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63" name="Google Shape;163;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4" name="Google Shape;164;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5" name="Google Shape;165;p5"/>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5"/>
          <p:cNvGrpSpPr/>
          <p:nvPr/>
        </p:nvGrpSpPr>
        <p:grpSpPr>
          <a:xfrm>
            <a:off x="-9525" y="4462475"/>
            <a:ext cx="9167825" cy="595300"/>
            <a:chOff x="-9525" y="4462475"/>
            <a:chExt cx="9167825" cy="595300"/>
          </a:xfrm>
        </p:grpSpPr>
        <p:sp>
          <p:nvSpPr>
            <p:cNvPr id="169" name="Google Shape;169;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170" name="Google Shape;170;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171" name="Google Shape;171;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172" name="Google Shape;172;p5"/>
          <p:cNvGrpSpPr/>
          <p:nvPr/>
        </p:nvGrpSpPr>
        <p:grpSpPr>
          <a:xfrm>
            <a:off x="-42837" y="4443488"/>
            <a:ext cx="9229575" cy="642787"/>
            <a:chOff x="-42837" y="4443488"/>
            <a:chExt cx="9229575" cy="642787"/>
          </a:xfrm>
        </p:grpSpPr>
        <p:sp>
          <p:nvSpPr>
            <p:cNvPr id="173" name="Google Shape;173;p5"/>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5"/>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3"/>
        <p:cNvGrpSpPr/>
        <p:nvPr/>
      </p:nvGrpSpPr>
      <p:grpSpPr>
        <a:xfrm>
          <a:off x="0" y="0"/>
          <a:ext cx="0" cy="0"/>
          <a:chOff x="0" y="0"/>
          <a:chExt cx="0" cy="0"/>
        </a:xfrm>
      </p:grpSpPr>
      <p:sp>
        <p:nvSpPr>
          <p:cNvPr id="204" name="Google Shape;204;p6"/>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5" name="Google Shape;205;p6"/>
          <p:cNvSpPr txBox="1">
            <a:spLocks noGrp="1"/>
          </p:cNvSpPr>
          <p:nvPr>
            <p:ph type="body" idx="1"/>
          </p:nvPr>
        </p:nvSpPr>
        <p:spPr>
          <a:xfrm>
            <a:off x="1131500"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6" name="Google Shape;206;p6"/>
          <p:cNvSpPr txBox="1">
            <a:spLocks noGrp="1"/>
          </p:cNvSpPr>
          <p:nvPr>
            <p:ph type="body" idx="2"/>
          </p:nvPr>
        </p:nvSpPr>
        <p:spPr>
          <a:xfrm>
            <a:off x="4672563" y="1552950"/>
            <a:ext cx="3339900" cy="26658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7" name="Google Shape;207;p6"/>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8" name="Google Shape;208;p6"/>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9" name="Google Shape;209;p6"/>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6"/>
          <p:cNvGrpSpPr/>
          <p:nvPr/>
        </p:nvGrpSpPr>
        <p:grpSpPr>
          <a:xfrm>
            <a:off x="-9525" y="4462475"/>
            <a:ext cx="9167825" cy="595300"/>
            <a:chOff x="-9525" y="4462475"/>
            <a:chExt cx="9167825" cy="595300"/>
          </a:xfrm>
        </p:grpSpPr>
        <p:sp>
          <p:nvSpPr>
            <p:cNvPr id="213" name="Google Shape;213;p6"/>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214" name="Google Shape;214;p6"/>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215" name="Google Shape;215;p6"/>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216" name="Google Shape;216;p6"/>
          <p:cNvGrpSpPr/>
          <p:nvPr/>
        </p:nvGrpSpPr>
        <p:grpSpPr>
          <a:xfrm>
            <a:off x="-42837" y="4443488"/>
            <a:ext cx="9229575" cy="642787"/>
            <a:chOff x="-42837" y="4443488"/>
            <a:chExt cx="9229575" cy="642787"/>
          </a:xfrm>
        </p:grpSpPr>
        <p:sp>
          <p:nvSpPr>
            <p:cNvPr id="217" name="Google Shape;217;p6"/>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6"/>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94" name="Google Shape;294;p8"/>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95" name="Google Shape;295;p8"/>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96" name="Google Shape;296;p8"/>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8"/>
          <p:cNvGrpSpPr/>
          <p:nvPr/>
        </p:nvGrpSpPr>
        <p:grpSpPr>
          <a:xfrm>
            <a:off x="-9525" y="4462475"/>
            <a:ext cx="9167825" cy="595300"/>
            <a:chOff x="-9525" y="4462475"/>
            <a:chExt cx="9167825" cy="595300"/>
          </a:xfrm>
        </p:grpSpPr>
        <p:sp>
          <p:nvSpPr>
            <p:cNvPr id="300" name="Google Shape;300;p8"/>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01" name="Google Shape;301;p8"/>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02" name="Google Shape;302;p8"/>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03" name="Google Shape;303;p8"/>
          <p:cNvGrpSpPr/>
          <p:nvPr/>
        </p:nvGrpSpPr>
        <p:grpSpPr>
          <a:xfrm>
            <a:off x="-42837" y="4443488"/>
            <a:ext cx="9229575" cy="642787"/>
            <a:chOff x="-42837" y="4443488"/>
            <a:chExt cx="9229575" cy="642787"/>
          </a:xfrm>
        </p:grpSpPr>
        <p:sp>
          <p:nvSpPr>
            <p:cNvPr id="304" name="Google Shape;304;p8"/>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8"/>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rgbClr val="AFF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rgbClr val="00CE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386" name="Google Shape;386;p10"/>
          <p:cNvGrpSpPr/>
          <p:nvPr/>
        </p:nvGrpSpPr>
        <p:grpSpPr>
          <a:xfrm>
            <a:off x="-42837" y="4443488"/>
            <a:ext cx="9229575" cy="642787"/>
            <a:chOff x="-42837" y="4443488"/>
            <a:chExt cx="9229575" cy="642787"/>
          </a:xfrm>
        </p:grpSpPr>
        <p:sp>
          <p:nvSpPr>
            <p:cNvPr id="387" name="Google Shape;387;p10"/>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1pPr>
            <a:lvl2pPr lvl="1"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2pPr>
            <a:lvl3pPr lvl="2"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3pPr>
            <a:lvl4pPr lvl="3"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4pPr>
            <a:lvl5pPr lvl="4"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5pPr>
            <a:lvl6pPr lvl="5"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6pPr>
            <a:lvl7pPr lvl="6"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7pPr>
            <a:lvl8pPr lvl="7"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8pPr>
            <a:lvl9pPr lvl="8" algn="ctr">
              <a:spcBef>
                <a:spcPts val="0"/>
              </a:spcBef>
              <a:spcAft>
                <a:spcPts val="0"/>
              </a:spcAft>
              <a:buClr>
                <a:srgbClr val="00CEF6"/>
              </a:buClr>
              <a:buSzPts val="2000"/>
              <a:buFont typeface="Oswald"/>
              <a:buNone/>
              <a:defRPr sz="2000" b="1">
                <a:solidFill>
                  <a:srgbClr val="00CEF6"/>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rgbClr val="28324A"/>
              </a:buClr>
              <a:buSzPts val="2000"/>
              <a:buFont typeface="Source Sans Pro"/>
              <a:buChar char="◉"/>
              <a:defRPr sz="2000">
                <a:solidFill>
                  <a:srgbClr val="28324A"/>
                </a:solidFill>
                <a:latin typeface="Source Sans Pro"/>
                <a:ea typeface="Source Sans Pro"/>
                <a:cs typeface="Source Sans Pro"/>
                <a:sym typeface="Source Sans Pro"/>
              </a:defRPr>
            </a:lvl1pPr>
            <a:lvl2pPr marL="914400" lvl="1"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2pPr>
            <a:lvl3pPr marL="1371600" lvl="2"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3pPr>
            <a:lvl4pPr marL="1828800" lvl="3"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4pPr>
            <a:lvl5pPr marL="2286000" lvl="4"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5pPr>
            <a:lvl6pPr marL="2743200" lvl="5"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6pPr>
            <a:lvl7pPr marL="3200400" lvl="6"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7pPr>
            <a:lvl8pPr marL="3657600" lvl="7"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8pPr>
            <a:lvl9pPr marL="4114800" lvl="8" indent="-342900">
              <a:spcBef>
                <a:spcPts val="0"/>
              </a:spcBef>
              <a:spcAft>
                <a:spcPts val="0"/>
              </a:spcAft>
              <a:buClr>
                <a:srgbClr val="28324A"/>
              </a:buClr>
              <a:buSzPts val="1800"/>
              <a:buFont typeface="Source Sans Pro"/>
              <a:buChar char="■"/>
              <a:defRPr sz="1800">
                <a:solidFill>
                  <a:srgbClr val="28324A"/>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hyperlink" Target="https://archive.ics.uci.edu/ml/machine-learning-databases/adult/"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3533700" y="3074379"/>
            <a:ext cx="5610300" cy="11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CA" dirty="0"/>
              <a:t>LOGISTIC REGRESSION</a:t>
            </a:r>
            <a:br>
              <a:rPr lang="en-CA" dirty="0"/>
            </a:br>
            <a:endParaRPr dirty="0"/>
          </a:p>
        </p:txBody>
      </p:sp>
      <p:sp>
        <p:nvSpPr>
          <p:cNvPr id="2" name="TextBox 1">
            <a:extLst>
              <a:ext uri="{FF2B5EF4-FFF2-40B4-BE49-F238E27FC236}">
                <a16:creationId xmlns:a16="http://schemas.microsoft.com/office/drawing/2014/main" id="{541B670F-89E6-40E4-8449-D3B2540AEECF}"/>
              </a:ext>
            </a:extLst>
          </p:cNvPr>
          <p:cNvSpPr txBox="1"/>
          <p:nvPr/>
        </p:nvSpPr>
        <p:spPr>
          <a:xfrm>
            <a:off x="316195" y="3757126"/>
            <a:ext cx="3016665" cy="954107"/>
          </a:xfrm>
          <a:prstGeom prst="rect">
            <a:avLst/>
          </a:prstGeom>
          <a:noFill/>
        </p:spPr>
        <p:txBody>
          <a:bodyPr wrap="square" rtlCol="0">
            <a:spAutoFit/>
          </a:bodyPr>
          <a:lstStyle/>
          <a:p>
            <a:r>
              <a:rPr lang="en-CA" b="1" dirty="0">
                <a:solidFill>
                  <a:schemeClr val="bg1"/>
                </a:solidFill>
              </a:rPr>
              <a:t>Presented By:</a:t>
            </a:r>
          </a:p>
          <a:p>
            <a:r>
              <a:rPr lang="en-CA" dirty="0">
                <a:solidFill>
                  <a:schemeClr val="bg1"/>
                </a:solidFill>
              </a:rPr>
              <a:t>Amit Verma 100329477</a:t>
            </a:r>
          </a:p>
          <a:p>
            <a:r>
              <a:rPr lang="en-CA" dirty="0" err="1">
                <a:solidFill>
                  <a:schemeClr val="bg1"/>
                </a:solidFill>
              </a:rPr>
              <a:t>Sparsh</a:t>
            </a:r>
            <a:r>
              <a:rPr lang="en-CA" dirty="0">
                <a:solidFill>
                  <a:schemeClr val="bg1"/>
                </a:solidFill>
              </a:rPr>
              <a:t> Sharma 100329093</a:t>
            </a:r>
          </a:p>
          <a:p>
            <a:r>
              <a:rPr lang="en-CA" dirty="0">
                <a:solidFill>
                  <a:schemeClr val="bg1"/>
                </a:solidFill>
              </a:rPr>
              <a:t>Simardeep Kaur 100329207</a:t>
            </a:r>
          </a:p>
        </p:txBody>
      </p:sp>
      <p:pic>
        <p:nvPicPr>
          <p:cNvPr id="6" name="Recorded Sound">
            <a:hlinkClick r:id="" action="ppaction://media"/>
            <a:extLst>
              <a:ext uri="{FF2B5EF4-FFF2-40B4-BE49-F238E27FC236}">
                <a16:creationId xmlns:a16="http://schemas.microsoft.com/office/drawing/2014/main" id="{73D38504-5687-4A8F-93D9-92A7AD24B4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7006" y="188585"/>
            <a:ext cx="487363" cy="487363"/>
          </a:xfrm>
          <a:prstGeom prst="rect">
            <a:avLst/>
          </a:prstGeom>
        </p:spPr>
      </p:pic>
    </p:spTree>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850" y="90785"/>
            <a:ext cx="6996600" cy="459180"/>
          </a:xfrm>
        </p:spPr>
        <p:txBody>
          <a:bodyPr/>
          <a:lstStyle/>
          <a:p>
            <a:r>
              <a:rPr lang="en-CA" dirty="0"/>
              <a:t>Likelihood Ratio test (Insignificant variable)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mc:AlternateContent xmlns:mc="http://schemas.openxmlformats.org/markup-compatibility/2006" xmlns:a14="http://schemas.microsoft.com/office/drawing/2010/main">
        <mc:Choice Requires="a14">
          <p:sp>
            <p:nvSpPr>
              <p:cNvPr id="6" name="TextBox 5"/>
              <p:cNvSpPr txBox="1"/>
              <p:nvPr/>
            </p:nvSpPr>
            <p:spPr>
              <a:xfrm>
                <a:off x="424069" y="636104"/>
                <a:ext cx="8079697" cy="4679935"/>
              </a:xfrm>
              <a:prstGeom prst="rect">
                <a:avLst/>
              </a:prstGeom>
              <a:noFill/>
            </p:spPr>
            <p:txBody>
              <a:bodyPr wrap="square" rtlCol="0">
                <a:spAutoFit/>
              </a:bodyPr>
              <a:lstStyle/>
              <a:p>
                <a:r>
                  <a:rPr lang="en-CA" sz="1000" b="1" dirty="0"/>
                  <a:t>Step 1: </a:t>
                </a:r>
                <a:r>
                  <a:rPr lang="en-CA" sz="1000" dirty="0"/>
                  <a:t>Hypothesis:</a:t>
                </a:r>
              </a:p>
              <a:p>
                <a:r>
                  <a:rPr lang="en-CA" sz="1000" dirty="0"/>
                  <a:t>        	H</a:t>
                </a:r>
                <a:r>
                  <a:rPr lang="en-CA" sz="400" dirty="0"/>
                  <a:t>o</a:t>
                </a:r>
                <a:r>
                  <a:rPr lang="en-CA" sz="1000" dirty="0"/>
                  <a:t> : Null model is appropriate [log(Income) = α]  </a:t>
                </a:r>
              </a:p>
              <a:p>
                <a:r>
                  <a:rPr lang="en-CA" sz="1000" dirty="0"/>
                  <a:t>        	H</a:t>
                </a:r>
                <a:r>
                  <a:rPr lang="en-CA" sz="400" dirty="0"/>
                  <a:t>a</a:t>
                </a:r>
                <a:r>
                  <a:rPr lang="en-CA" sz="1000" dirty="0"/>
                  <a:t> : Full model is appropriate [log(Income) = α +</a:t>
                </a:r>
                <a:r>
                  <a:rPr lang="en-CA" dirty="0"/>
                  <a:t> </a:t>
                </a:r>
                <a14:m>
                  <m:oMath xmlns:m="http://schemas.openxmlformats.org/officeDocument/2006/math">
                    <m:r>
                      <m:rPr>
                        <m:sty m:val="p"/>
                      </m:rPr>
                      <a:rPr lang="en-CA" sz="1100" i="0">
                        <a:latin typeface="Cambria Math" panose="02040503050406030204" pitchFamily="18" charset="0"/>
                      </a:rPr>
                      <m:t>β</m:t>
                    </m:r>
                  </m:oMath>
                </a14:m>
                <a:r>
                  <a:rPr lang="en-CA" sz="1100" dirty="0"/>
                  <a:t>(fnlgwt)</a:t>
                </a:r>
                <a:r>
                  <a:rPr lang="en-CA" sz="1000" dirty="0"/>
                  <a:t>]</a:t>
                </a:r>
              </a:p>
              <a:p>
                <a:endParaRPr lang="en-CA" sz="1000" dirty="0"/>
              </a:p>
              <a:p>
                <a:endParaRPr lang="en-CA" sz="1000" dirty="0"/>
              </a:p>
              <a:p>
                <a:endParaRPr lang="en-CA" sz="1000" dirty="0"/>
              </a:p>
              <a:p>
                <a:endParaRPr lang="en-CA" sz="1000" dirty="0"/>
              </a:p>
              <a:p>
                <a:endParaRPr lang="en-CA" sz="1000" dirty="0"/>
              </a:p>
              <a:p>
                <a:endParaRPr lang="en-CA" sz="1000" dirty="0"/>
              </a:p>
              <a:p>
                <a:r>
                  <a:rPr lang="en-CA" sz="1000" b="1" dirty="0"/>
                  <a:t>Step 2: </a:t>
                </a:r>
                <a:r>
                  <a:rPr lang="en-CA" sz="1000" dirty="0"/>
                  <a:t>Calculate </a:t>
                </a:r>
                <a14:m>
                  <m:oMath xmlns:m="http://schemas.openxmlformats.org/officeDocument/2006/math">
                    <m:sSup>
                      <m:sSupPr>
                        <m:ctrlPr>
                          <a:rPr lang="en-CA" sz="1000" i="1">
                            <a:latin typeface="Cambria Math" panose="02040503050406030204" pitchFamily="18" charset="0"/>
                          </a:rPr>
                        </m:ctrlPr>
                      </m:sSupPr>
                      <m:e>
                        <m:r>
                          <m:rPr>
                            <m:sty m:val="p"/>
                          </m:rPr>
                          <a:rPr lang="en-CA" sz="1000" b="0" i="0">
                            <a:latin typeface="Cambria Math" panose="02040503050406030204" pitchFamily="18" charset="0"/>
                          </a:rPr>
                          <m:t>G</m:t>
                        </m:r>
                      </m:e>
                      <m:sup>
                        <m:r>
                          <a:rPr lang="en-CA" sz="1000" b="0" i="0">
                            <a:latin typeface="Cambria Math" panose="02040503050406030204" pitchFamily="18" charset="0"/>
                          </a:rPr>
                          <m:t>2</m:t>
                        </m:r>
                      </m:sup>
                    </m:sSup>
                  </m:oMath>
                </a14:m>
                <a:endParaRPr lang="en-CA" sz="1000" dirty="0"/>
              </a:p>
              <a:p>
                <a:r>
                  <a:rPr lang="en-CA" sz="1000" dirty="0"/>
                  <a:t>                    </a:t>
                </a:r>
                <a14:m>
                  <m:oMath xmlns:m="http://schemas.openxmlformats.org/officeDocument/2006/math">
                    <m:sSup>
                      <m:sSupPr>
                        <m:ctrlPr>
                          <a:rPr lang="en-CA" sz="1000" i="1">
                            <a:latin typeface="Cambria Math" panose="02040503050406030204" pitchFamily="18" charset="0"/>
                          </a:rPr>
                        </m:ctrlPr>
                      </m:sSupPr>
                      <m:e>
                        <m:r>
                          <a:rPr lang="en-CA" sz="1000" i="1">
                            <a:latin typeface="Cambria Math" panose="02040503050406030204" pitchFamily="18" charset="0"/>
                          </a:rPr>
                          <m:t>𝐺</m:t>
                        </m:r>
                      </m:e>
                      <m:sup>
                        <m:r>
                          <a:rPr lang="en-CA" sz="1000">
                            <a:latin typeface="Cambria Math" panose="02040503050406030204" pitchFamily="18" charset="0"/>
                          </a:rPr>
                          <m:t>2</m:t>
                        </m:r>
                      </m:sup>
                    </m:sSup>
                  </m:oMath>
                </a14:m>
                <a:r>
                  <a:rPr lang="en-CA" sz="1000" dirty="0"/>
                  <a:t>= Null deviance –Residual deviance</a:t>
                </a:r>
              </a:p>
              <a:p>
                <a:r>
                  <a:rPr lang="en-CA" sz="1000" dirty="0"/>
                  <a:t>                        </a:t>
                </a:r>
                <a14:m>
                  <m:oMath xmlns:m="http://schemas.openxmlformats.org/officeDocument/2006/math">
                    <m:sSup>
                      <m:sSupPr>
                        <m:ctrlPr>
                          <a:rPr lang="en-CA" sz="1000" i="1">
                            <a:latin typeface="Cambria Math" panose="02040503050406030204" pitchFamily="18" charset="0"/>
                          </a:rPr>
                        </m:ctrlPr>
                      </m:sSupPr>
                      <m:e>
                        <m:r>
                          <a:rPr lang="en-CA" sz="1000" i="1">
                            <a:latin typeface="Cambria Math" panose="02040503050406030204" pitchFamily="18" charset="0"/>
                          </a:rPr>
                          <m:t>𝐺</m:t>
                        </m:r>
                      </m:e>
                      <m:sup>
                        <m:r>
                          <a:rPr lang="en-CA" sz="1000">
                            <a:latin typeface="Cambria Math" panose="02040503050406030204" pitchFamily="18" charset="0"/>
                          </a:rPr>
                          <m:t>2</m:t>
                        </m:r>
                      </m:sup>
                    </m:sSup>
                  </m:oMath>
                </a14:m>
                <a:r>
                  <a:rPr lang="en-CA" sz="1000" dirty="0"/>
                  <a:t> = 33851-33848</a:t>
                </a:r>
              </a:p>
              <a:p>
                <a:r>
                  <a:rPr lang="en-CA" sz="1000" dirty="0"/>
                  <a:t>                              = 3</a:t>
                </a:r>
              </a:p>
              <a:p>
                <a:r>
                  <a:rPr lang="en-CA" sz="1000" b="1" dirty="0"/>
                  <a:t>Step 3</a:t>
                </a:r>
                <a:r>
                  <a:rPr lang="en-CA" sz="1000" dirty="0"/>
                  <a:t>: Calculate degrees of freedom</a:t>
                </a:r>
              </a:p>
              <a:p>
                <a:r>
                  <a:rPr lang="en-CA" sz="1000" dirty="0"/>
                  <a:t>                </a:t>
                </a:r>
                <a:r>
                  <a:rPr lang="en-CA" sz="1000" dirty="0" err="1"/>
                  <a:t>df</a:t>
                </a:r>
                <a:r>
                  <a:rPr lang="en-CA" sz="1000" dirty="0"/>
                  <a:t> for intercept only model = 1</a:t>
                </a:r>
              </a:p>
              <a:p>
                <a:r>
                  <a:rPr lang="en-CA" sz="1000" dirty="0"/>
                  <a:t>                </a:t>
                </a:r>
                <a:r>
                  <a:rPr lang="en-CA" sz="1000" dirty="0" err="1"/>
                  <a:t>df</a:t>
                </a:r>
                <a:r>
                  <a:rPr lang="en-CA" sz="1000" dirty="0"/>
                  <a:t> for our model = 2</a:t>
                </a:r>
              </a:p>
              <a:p>
                <a:endParaRPr lang="en-CA" sz="1000" b="1" dirty="0"/>
              </a:p>
              <a:p>
                <a:r>
                  <a:rPr lang="en-CA" sz="1000" b="1" dirty="0"/>
                  <a:t>Step 4: </a:t>
                </a:r>
                <a14:m>
                  <m:oMath xmlns:m="http://schemas.openxmlformats.org/officeDocument/2006/math">
                    <m:sSup>
                      <m:sSupPr>
                        <m:ctrlPr>
                          <a:rPr lang="en-CA" sz="1000" i="1">
                            <a:latin typeface="Cambria Math" panose="02040503050406030204" pitchFamily="18" charset="0"/>
                          </a:rPr>
                        </m:ctrlPr>
                      </m:sSupPr>
                      <m:e>
                        <m:r>
                          <m:rPr>
                            <m:sty m:val="p"/>
                          </m:rPr>
                          <a:rPr lang="en-CA" sz="1000">
                            <a:latin typeface="Cambria Math" panose="02040503050406030204" pitchFamily="18" charset="0"/>
                          </a:rPr>
                          <m:t>G</m:t>
                        </m:r>
                      </m:e>
                      <m:sup>
                        <m:r>
                          <a:rPr lang="en-CA" sz="1000">
                            <a:latin typeface="Cambria Math" panose="02040503050406030204" pitchFamily="18" charset="0"/>
                          </a:rPr>
                          <m:t>2</m:t>
                        </m:r>
                      </m:sup>
                    </m:sSup>
                    <m:r>
                      <a:rPr lang="en-CA" sz="1000">
                        <a:latin typeface="Cambria Math" panose="02040503050406030204" pitchFamily="18" charset="0"/>
                      </a:rPr>
                      <m:t>~</m:t>
                    </m:r>
                    <m:sSubSup>
                      <m:sSubSupPr>
                        <m:ctrlPr>
                          <a:rPr lang="en-CA" sz="1000" i="1">
                            <a:latin typeface="Cambria Math" panose="02040503050406030204" pitchFamily="18" charset="0"/>
                          </a:rPr>
                        </m:ctrlPr>
                      </m:sSubSupPr>
                      <m:e>
                        <m:r>
                          <m:rPr>
                            <m:sty m:val="p"/>
                          </m:rPr>
                          <a:rPr lang="en-CA" sz="1000">
                            <a:latin typeface="Cambria Math" panose="02040503050406030204" pitchFamily="18" charset="0"/>
                          </a:rPr>
                          <m:t>x</m:t>
                        </m:r>
                      </m:e>
                      <m:sub>
                        <m:r>
                          <a:rPr lang="en-CA" sz="1000">
                            <a:latin typeface="Cambria Math" panose="02040503050406030204" pitchFamily="18" charset="0"/>
                          </a:rPr>
                          <m:t>1</m:t>
                        </m:r>
                      </m:sub>
                      <m:sup>
                        <m:r>
                          <a:rPr lang="en-CA" sz="1000">
                            <a:latin typeface="Cambria Math" panose="02040503050406030204" pitchFamily="18" charset="0"/>
                          </a:rPr>
                          <m:t>2</m:t>
                        </m:r>
                      </m:sup>
                    </m:sSubSup>
                  </m:oMath>
                </a14:m>
                <a:endParaRPr lang="en-CA" sz="1000" dirty="0"/>
              </a:p>
              <a:p>
                <a:r>
                  <a:rPr lang="en-CA" sz="1000" dirty="0"/>
                  <a:t>From chi-square table, we found that p-value &gt; α(0.05).</a:t>
                </a:r>
              </a:p>
              <a:p>
                <a:endParaRPr lang="en-CA" sz="1000" b="1" dirty="0"/>
              </a:p>
              <a:p>
                <a:r>
                  <a:rPr lang="en-CA" sz="1000" b="1" dirty="0"/>
                  <a:t>Step 5: </a:t>
                </a:r>
                <a:r>
                  <a:rPr lang="en-CA" sz="1000" dirty="0"/>
                  <a:t>Conclusion</a:t>
                </a:r>
              </a:p>
              <a:p>
                <a:r>
                  <a:rPr lang="en-CA" sz="1000" dirty="0"/>
                  <a:t>Since p-value is greater than α, we fail to reject H</a:t>
                </a:r>
                <a:r>
                  <a:rPr lang="en-CA" sz="600" dirty="0"/>
                  <a:t>o.</a:t>
                </a:r>
                <a:r>
                  <a:rPr lang="en-CA" sz="1000" dirty="0"/>
                  <a:t> Thus, we have sufficient statistical evidence to conclude that </a:t>
                </a:r>
                <a:r>
                  <a:rPr lang="en-CA" sz="1000" dirty="0" err="1"/>
                  <a:t>fnlgwt</a:t>
                </a:r>
                <a:r>
                  <a:rPr lang="en-CA" sz="1000" dirty="0"/>
                  <a:t> does not affect income of the adult.</a:t>
                </a:r>
              </a:p>
              <a:p>
                <a:endParaRPr lang="en-CA" sz="1000" dirty="0"/>
              </a:p>
              <a:p>
                <a:endParaRPr lang="en-CA" sz="1000" dirty="0"/>
              </a:p>
              <a:p>
                <a:endParaRPr lang="en-CA" sz="1000" dirty="0"/>
              </a:p>
              <a:p>
                <a:endParaRPr lang="en-CA" sz="1000" dirty="0"/>
              </a:p>
              <a:p>
                <a:endParaRPr lang="en-CA" dirty="0"/>
              </a:p>
            </p:txBody>
          </p:sp>
        </mc:Choice>
        <mc:Fallback xmlns="">
          <p:sp>
            <p:nvSpPr>
              <p:cNvPr id="6" name="TextBox 5"/>
              <p:cNvSpPr txBox="1">
                <a:spLocks noRot="1" noChangeAspect="1" noMove="1" noResize="1" noEditPoints="1" noAdjustHandles="1" noChangeArrowheads="1" noChangeShapeType="1" noTextEdit="1"/>
              </p:cNvSpPr>
              <p:nvPr/>
            </p:nvSpPr>
            <p:spPr>
              <a:xfrm>
                <a:off x="424069" y="636104"/>
                <a:ext cx="8079697" cy="4679935"/>
              </a:xfrm>
              <a:prstGeom prst="rect">
                <a:avLst/>
              </a:prstGeom>
              <a:blipFill>
                <a:blip r:embed="rId4"/>
                <a:stretch>
                  <a:fillRect r="-226"/>
                </a:stretch>
              </a:blipFill>
            </p:spPr>
            <p:txBody>
              <a:bodyPr/>
              <a:lstStyle/>
              <a:p>
                <a:r>
                  <a:rPr lang="en-CA">
                    <a:noFill/>
                  </a:rPr>
                  <a:t> </a:t>
                </a:r>
              </a:p>
            </p:txBody>
          </p:sp>
        </mc:Fallback>
      </mc:AlternateContent>
      <p:sp>
        <p:nvSpPr>
          <p:cNvPr id="9" name="TextBox 8"/>
          <p:cNvSpPr txBox="1"/>
          <p:nvPr/>
        </p:nvSpPr>
        <p:spPr>
          <a:xfrm>
            <a:off x="563218" y="1252332"/>
            <a:ext cx="4744278" cy="784830"/>
          </a:xfrm>
          <a:prstGeom prst="rect">
            <a:avLst/>
          </a:prstGeom>
          <a:noFill/>
          <a:ln>
            <a:solidFill>
              <a:schemeClr val="tx1"/>
            </a:solidFill>
          </a:ln>
        </p:spPr>
        <p:txBody>
          <a:bodyPr wrap="square" rtlCol="0">
            <a:spAutoFit/>
          </a:bodyPr>
          <a:lstStyle/>
          <a:p>
            <a:pPr latinLnBrk="1"/>
            <a:r>
              <a:rPr lang="en-CA" sz="900" dirty="0"/>
              <a:t>Model 1: Income ~ 1</a:t>
            </a:r>
          </a:p>
          <a:p>
            <a:pPr latinLnBrk="1"/>
            <a:r>
              <a:rPr lang="en-CA" sz="900" dirty="0"/>
              <a:t>Model 2: Income ~ </a:t>
            </a:r>
            <a:r>
              <a:rPr lang="en-CA" sz="900" dirty="0" err="1"/>
              <a:t>fnlgwt</a:t>
            </a:r>
            <a:endParaRPr lang="en-CA" sz="900" dirty="0"/>
          </a:p>
          <a:p>
            <a:pPr latinLnBrk="1"/>
            <a:r>
              <a:rPr lang="en-CA" sz="900" dirty="0"/>
              <a:t>  </a:t>
            </a:r>
            <a:r>
              <a:rPr lang="en-CA" sz="900" dirty="0" err="1"/>
              <a:t>Resid</a:t>
            </a:r>
            <a:r>
              <a:rPr lang="en-CA" sz="900" dirty="0"/>
              <a:t>. </a:t>
            </a:r>
            <a:r>
              <a:rPr lang="en-CA" sz="900" dirty="0" err="1"/>
              <a:t>Df</a:t>
            </a:r>
            <a:r>
              <a:rPr lang="en-CA" sz="900" dirty="0"/>
              <a:t> </a:t>
            </a:r>
            <a:r>
              <a:rPr lang="en-CA" sz="900" dirty="0" err="1"/>
              <a:t>Resid</a:t>
            </a:r>
            <a:r>
              <a:rPr lang="en-CA" sz="900" dirty="0"/>
              <a:t>. Dev </a:t>
            </a:r>
            <a:r>
              <a:rPr lang="en-CA" sz="900" dirty="0" err="1"/>
              <a:t>Df</a:t>
            </a:r>
            <a:r>
              <a:rPr lang="en-CA" sz="900" dirty="0"/>
              <a:t> Deviance </a:t>
            </a:r>
            <a:r>
              <a:rPr lang="en-CA" sz="900" dirty="0" err="1"/>
              <a:t>Pr</a:t>
            </a:r>
            <a:r>
              <a:rPr lang="en-CA" sz="900" dirty="0"/>
              <a:t>(&gt;Chi)</a:t>
            </a:r>
          </a:p>
          <a:p>
            <a:pPr latinLnBrk="1"/>
            <a:r>
              <a:rPr lang="en-CA" sz="900" dirty="0"/>
              <a:t>1     30161      33851                     </a:t>
            </a:r>
          </a:p>
          <a:p>
            <a:pPr latinLnBrk="1"/>
            <a:r>
              <a:rPr lang="en-CA" sz="900" dirty="0"/>
              <a:t>2     30160      33848  1   2.4326   0.1188</a:t>
            </a:r>
          </a:p>
        </p:txBody>
      </p:sp>
      <p:pic>
        <p:nvPicPr>
          <p:cNvPr id="7" name="Recorded Sound">
            <a:hlinkClick r:id="" action="ppaction://media"/>
            <a:extLst>
              <a:ext uri="{FF2B5EF4-FFF2-40B4-BE49-F238E27FC236}">
                <a16:creationId xmlns:a16="http://schemas.microsoft.com/office/drawing/2014/main" id="{2007930E-5A54-441E-A609-3CA1BECCA2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9536" y="4338837"/>
            <a:ext cx="487363" cy="487363"/>
          </a:xfrm>
          <a:prstGeom prst="rect">
            <a:avLst/>
          </a:prstGeom>
        </p:spPr>
      </p:pic>
    </p:spTree>
    <p:extLst>
      <p:ext uri="{BB962C8B-B14F-4D97-AF65-F5344CB8AC3E}">
        <p14:creationId xmlns:p14="http://schemas.microsoft.com/office/powerpoint/2010/main" val="1312057934"/>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3CC0-8A9E-4259-A6E8-FA973402499F}"/>
              </a:ext>
            </a:extLst>
          </p:cNvPr>
          <p:cNvSpPr>
            <a:spLocks noGrp="1"/>
          </p:cNvSpPr>
          <p:nvPr>
            <p:ph type="title"/>
          </p:nvPr>
        </p:nvSpPr>
        <p:spPr>
          <a:xfrm>
            <a:off x="1047750" y="1"/>
            <a:ext cx="6996600" cy="800099"/>
          </a:xfrm>
        </p:spPr>
        <p:txBody>
          <a:bodyPr/>
          <a:lstStyle/>
          <a:p>
            <a:r>
              <a:rPr lang="en-CA" dirty="0"/>
              <a:t>Multicollinearity</a:t>
            </a:r>
            <a:br>
              <a:rPr lang="en-CA" dirty="0"/>
            </a:br>
            <a:endParaRPr lang="en-CA" dirty="0"/>
          </a:p>
        </p:txBody>
      </p:sp>
      <p:sp>
        <p:nvSpPr>
          <p:cNvPr id="4" name="Slide Number Placeholder 3">
            <a:extLst>
              <a:ext uri="{FF2B5EF4-FFF2-40B4-BE49-F238E27FC236}">
                <a16:creationId xmlns:a16="http://schemas.microsoft.com/office/drawing/2014/main" id="{6533D595-74E9-4C19-AF67-F7EC457214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TextBox 4">
            <a:extLst>
              <a:ext uri="{FF2B5EF4-FFF2-40B4-BE49-F238E27FC236}">
                <a16:creationId xmlns:a16="http://schemas.microsoft.com/office/drawing/2014/main" id="{9982E2B9-A567-4DA0-8153-1DE0D65001B7}"/>
              </a:ext>
            </a:extLst>
          </p:cNvPr>
          <p:cNvSpPr txBox="1"/>
          <p:nvPr/>
        </p:nvSpPr>
        <p:spPr>
          <a:xfrm>
            <a:off x="442913" y="800100"/>
            <a:ext cx="8222456" cy="5693866"/>
          </a:xfrm>
          <a:prstGeom prst="rect">
            <a:avLst/>
          </a:prstGeom>
          <a:noFill/>
        </p:spPr>
        <p:txBody>
          <a:bodyPr wrap="square" rtlCol="0">
            <a:spAutoFit/>
          </a:bodyPr>
          <a:lstStyle/>
          <a:p>
            <a:r>
              <a:rPr lang="en-CA" dirty="0"/>
              <a:t>Multicollinearity takes place when an explanatory variable is highly correlated with one or more explanatory variables;</a:t>
            </a:r>
          </a:p>
          <a:p>
            <a:pPr marL="285750" lvl="2" indent="-285750">
              <a:buFont typeface="Arial" panose="020B0604020202020204" pitchFamily="34" charset="0"/>
              <a:buChar char="•"/>
            </a:pPr>
            <a:endParaRPr lang="en-CA" dirty="0"/>
          </a:p>
          <a:p>
            <a:pPr marL="285750" lvl="2" indent="-285750">
              <a:buFont typeface="Arial" panose="020B0604020202020204" pitchFamily="34" charset="0"/>
              <a:buChar char="•"/>
            </a:pPr>
            <a:r>
              <a:rPr lang="en-CA" dirty="0"/>
              <a:t>VIF test for categorical variables.</a:t>
            </a:r>
          </a:p>
          <a:p>
            <a:pPr marL="285750" lvl="2" indent="-285750">
              <a:buFont typeface="Arial" panose="020B0604020202020204" pitchFamily="34" charset="0"/>
              <a:buChar char="•"/>
            </a:pPr>
            <a:endParaRPr lang="en-CA" dirty="0"/>
          </a:p>
          <a:p>
            <a:pPr marL="285750" lvl="2" indent="-285750">
              <a:buFont typeface="Arial" panose="020B0604020202020204" pitchFamily="34" charset="0"/>
              <a:buChar char="•"/>
            </a:pPr>
            <a:endParaRPr lang="en-CA" dirty="0"/>
          </a:p>
          <a:p>
            <a:pPr marL="285750" lvl="2" indent="-285750">
              <a:buFont typeface="Arial" panose="020B0604020202020204" pitchFamily="34" charset="0"/>
              <a:buChar char="•"/>
            </a:pPr>
            <a:endParaRPr lang="en-CA" dirty="0"/>
          </a:p>
          <a:p>
            <a:pPr marL="285750" lvl="2" indent="-285750">
              <a:buFont typeface="Arial" panose="020B0604020202020204" pitchFamily="34" charset="0"/>
              <a:buChar char="•"/>
            </a:pPr>
            <a:endParaRPr lang="en-CA" dirty="0"/>
          </a:p>
          <a:p>
            <a:pPr lvl="2"/>
            <a:r>
              <a:rPr lang="en-CA" dirty="0"/>
              <a:t>As, GVIF for both occupation status and marital status are less than 3.16 which means that there is no multicollinearity between these two variables.</a:t>
            </a:r>
          </a:p>
          <a:p>
            <a:pPr marL="285750" lvl="2" indent="-285750">
              <a:buFont typeface="Arial" panose="020B0604020202020204" pitchFamily="34" charset="0"/>
              <a:buChar char="•"/>
            </a:pPr>
            <a:endParaRPr lang="en-CA" dirty="0"/>
          </a:p>
          <a:p>
            <a:pPr marL="285750" lvl="2" indent="-285750">
              <a:buFont typeface="Arial" panose="020B0604020202020204" pitchFamily="34" charset="0"/>
              <a:buChar char="•"/>
            </a:pPr>
            <a:r>
              <a:rPr lang="en-CA" dirty="0"/>
              <a:t>VIF test for quantitative variables</a:t>
            </a:r>
          </a:p>
          <a:p>
            <a:pPr marL="285750" lvl="2" indent="-285750">
              <a:buFont typeface="Arial" panose="020B0604020202020204" pitchFamily="34" charset="0"/>
              <a:buChar char="•"/>
            </a:pPr>
            <a:endParaRPr lang="en-CA" dirty="0"/>
          </a:p>
          <a:p>
            <a:pPr marL="285750" lvl="2" indent="-285750">
              <a:buFont typeface="Arial" panose="020B0604020202020204" pitchFamily="34" charset="0"/>
              <a:buChar char="•"/>
            </a:pPr>
            <a:endParaRPr lang="en-CA" dirty="0"/>
          </a:p>
          <a:p>
            <a:pPr marL="285750" lvl="2" indent="-285750">
              <a:buFont typeface="Arial" panose="020B0604020202020204" pitchFamily="34" charset="0"/>
              <a:buChar char="•"/>
            </a:pPr>
            <a:endParaRPr lang="en-CA" dirty="0"/>
          </a:p>
          <a:p>
            <a:pPr lvl="2"/>
            <a:r>
              <a:rPr lang="en-CA" dirty="0"/>
              <a:t>Here, VIF for capital gain and capital loss is less than 10, which states that there is no multicollinearity between them.</a:t>
            </a:r>
          </a:p>
          <a:p>
            <a:pPr marL="285750" lvl="2" indent="-285750">
              <a:buFont typeface="Arial" panose="020B0604020202020204" pitchFamily="34" charset="0"/>
              <a:buChar char="•"/>
            </a:pPr>
            <a:endParaRPr lang="en-CA" dirty="0"/>
          </a:p>
          <a:p>
            <a:endParaRPr lang="en-CA" dirty="0"/>
          </a:p>
          <a:p>
            <a:pPr latinLnBrk="1"/>
            <a:endParaRPr lang="en-CA" dirty="0"/>
          </a:p>
          <a:p>
            <a:pPr latinLnBrk="1"/>
            <a:endParaRPr lang="en-CA" dirty="0"/>
          </a:p>
          <a:p>
            <a:pPr latinLnBrk="1"/>
            <a:endParaRPr lang="en-CA" dirty="0"/>
          </a:p>
          <a:p>
            <a:pPr latinLnBrk="1"/>
            <a:endParaRPr lang="en-CA" dirty="0"/>
          </a:p>
          <a:p>
            <a:endParaRPr lang="en-CA" dirty="0"/>
          </a:p>
          <a:p>
            <a:endParaRPr lang="en-CA" dirty="0"/>
          </a:p>
        </p:txBody>
      </p:sp>
      <p:sp>
        <p:nvSpPr>
          <p:cNvPr id="3" name="TextBox 2">
            <a:extLst>
              <a:ext uri="{FF2B5EF4-FFF2-40B4-BE49-F238E27FC236}">
                <a16:creationId xmlns:a16="http://schemas.microsoft.com/office/drawing/2014/main" id="{FDB95B76-0C82-40F1-8F1E-8D028D0E2717}"/>
              </a:ext>
            </a:extLst>
          </p:cNvPr>
          <p:cNvSpPr txBox="1"/>
          <p:nvPr/>
        </p:nvSpPr>
        <p:spPr>
          <a:xfrm>
            <a:off x="657959" y="1805289"/>
            <a:ext cx="4110527" cy="577081"/>
          </a:xfrm>
          <a:prstGeom prst="rect">
            <a:avLst/>
          </a:prstGeom>
          <a:noFill/>
          <a:ln>
            <a:solidFill>
              <a:schemeClr val="tx1"/>
            </a:solidFill>
          </a:ln>
        </p:spPr>
        <p:txBody>
          <a:bodyPr wrap="square" rtlCol="0">
            <a:spAutoFit/>
          </a:bodyPr>
          <a:lstStyle/>
          <a:p>
            <a:pPr latinLnBrk="1"/>
            <a:r>
              <a:rPr lang="en-CA" sz="1050" dirty="0"/>
              <a:t> GVIF  Df       GVIF^(1/(2*Df))</a:t>
            </a:r>
          </a:p>
          <a:p>
            <a:pPr latinLnBrk="1"/>
            <a:r>
              <a:rPr lang="en-CA" sz="1050" dirty="0" err="1"/>
              <a:t>occupation_status</a:t>
            </a:r>
            <a:r>
              <a:rPr lang="en-CA" sz="1050" dirty="0"/>
              <a:t> 1.043744  3        1.007161</a:t>
            </a:r>
          </a:p>
          <a:p>
            <a:pPr latinLnBrk="1"/>
            <a:r>
              <a:rPr lang="en-CA" sz="1050" dirty="0" err="1"/>
              <a:t>Marital_Status</a:t>
            </a:r>
            <a:r>
              <a:rPr lang="en-CA" sz="1050" dirty="0"/>
              <a:t>    1.043744  1        1.021638</a:t>
            </a:r>
          </a:p>
        </p:txBody>
      </p:sp>
      <p:sp>
        <p:nvSpPr>
          <p:cNvPr id="6" name="TextBox 5">
            <a:extLst>
              <a:ext uri="{FF2B5EF4-FFF2-40B4-BE49-F238E27FC236}">
                <a16:creationId xmlns:a16="http://schemas.microsoft.com/office/drawing/2014/main" id="{CB61F633-0EBA-4370-BDF8-2BFF7D7FD85D}"/>
              </a:ext>
            </a:extLst>
          </p:cNvPr>
          <p:cNvSpPr txBox="1"/>
          <p:nvPr/>
        </p:nvSpPr>
        <p:spPr>
          <a:xfrm>
            <a:off x="657959" y="3505127"/>
            <a:ext cx="4110527" cy="461665"/>
          </a:xfrm>
          <a:prstGeom prst="rect">
            <a:avLst/>
          </a:prstGeom>
          <a:noFill/>
          <a:ln>
            <a:solidFill>
              <a:schemeClr val="tx1"/>
            </a:solidFill>
          </a:ln>
        </p:spPr>
        <p:txBody>
          <a:bodyPr wrap="square" rtlCol="0">
            <a:spAutoFit/>
          </a:bodyPr>
          <a:lstStyle/>
          <a:p>
            <a:pPr latinLnBrk="1"/>
            <a:r>
              <a:rPr lang="en-CA" sz="1200" dirty="0" err="1"/>
              <a:t>Capital.Gain</a:t>
            </a:r>
            <a:r>
              <a:rPr lang="en-CA" sz="1200" dirty="0"/>
              <a:t> </a:t>
            </a:r>
            <a:r>
              <a:rPr lang="en-CA" sz="1200" dirty="0" err="1"/>
              <a:t>Capital.Loss</a:t>
            </a:r>
            <a:r>
              <a:rPr lang="en-CA" sz="1200" dirty="0"/>
              <a:t> </a:t>
            </a:r>
          </a:p>
          <a:p>
            <a:pPr latinLnBrk="1"/>
            <a:r>
              <a:rPr lang="en-CA" sz="1200" dirty="0"/>
              <a:t>    1.005459     1.005459</a:t>
            </a:r>
          </a:p>
        </p:txBody>
      </p:sp>
      <p:pic>
        <p:nvPicPr>
          <p:cNvPr id="7" name="Recorded Sound">
            <a:hlinkClick r:id="" action="ppaction://media"/>
            <a:extLst>
              <a:ext uri="{FF2B5EF4-FFF2-40B4-BE49-F238E27FC236}">
                <a16:creationId xmlns:a16="http://schemas.microsoft.com/office/drawing/2014/main" id="{E2D8E605-FF68-488B-94DC-C462D731D4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14277" y="4497537"/>
            <a:ext cx="487363" cy="487363"/>
          </a:xfrm>
          <a:prstGeom prst="rect">
            <a:avLst/>
          </a:prstGeom>
        </p:spPr>
      </p:pic>
    </p:spTree>
    <p:extLst>
      <p:ext uri="{BB962C8B-B14F-4D97-AF65-F5344CB8AC3E}">
        <p14:creationId xmlns:p14="http://schemas.microsoft.com/office/powerpoint/2010/main" val="995991441"/>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3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B250-C4EC-4955-87DF-99151399F3AF}"/>
              </a:ext>
            </a:extLst>
          </p:cNvPr>
          <p:cNvSpPr>
            <a:spLocks noGrp="1"/>
          </p:cNvSpPr>
          <p:nvPr>
            <p:ph type="title"/>
          </p:nvPr>
        </p:nvSpPr>
        <p:spPr>
          <a:xfrm>
            <a:off x="1047750" y="0"/>
            <a:ext cx="6996600" cy="452927"/>
          </a:xfrm>
        </p:spPr>
        <p:txBody>
          <a:bodyPr/>
          <a:lstStyle/>
          <a:p>
            <a:r>
              <a:rPr lang="en-CA" dirty="0"/>
              <a:t>Logistic Regression (Interaction Model)</a:t>
            </a:r>
          </a:p>
        </p:txBody>
      </p:sp>
      <p:sp>
        <p:nvSpPr>
          <p:cNvPr id="4" name="Slide Number Placeholder 3">
            <a:extLst>
              <a:ext uri="{FF2B5EF4-FFF2-40B4-BE49-F238E27FC236}">
                <a16:creationId xmlns:a16="http://schemas.microsoft.com/office/drawing/2014/main" id="{F7B8D215-7A9A-44D6-B328-4746440757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3F40576-8DE3-40F9-9B7E-6DD733305E0C}"/>
                  </a:ext>
                </a:extLst>
              </p:cNvPr>
              <p:cNvSpPr txBox="1"/>
              <p:nvPr/>
            </p:nvSpPr>
            <p:spPr>
              <a:xfrm>
                <a:off x="478364" y="452927"/>
                <a:ext cx="8472488" cy="4031873"/>
              </a:xfrm>
              <a:prstGeom prst="rect">
                <a:avLst/>
              </a:prstGeom>
              <a:noFill/>
            </p:spPr>
            <p:txBody>
              <a:bodyPr wrap="square" rtlCol="0">
                <a:spAutoFit/>
              </a:bodyPr>
              <a:lstStyle/>
              <a:p>
                <a:r>
                  <a:rPr lang="en-CA" b="1" dirty="0"/>
                  <a:t>Model:     </a:t>
                </a:r>
                <a:r>
                  <a:rPr lang="en-CA" dirty="0"/>
                  <a:t>logit(Income)= </a:t>
                </a:r>
                <a:r>
                  <a:rPr lang="el-GR" dirty="0"/>
                  <a:t>α</a:t>
                </a:r>
                <a:r>
                  <a:rPr lang="en-CA" dirty="0"/>
                  <a:t> + </a:t>
                </a:r>
                <a14:m>
                  <m:oMath xmlns:m="http://schemas.openxmlformats.org/officeDocument/2006/math">
                    <m:sSub>
                      <m:sSubPr>
                        <m:ctrlPr>
                          <a:rPr lang="en-CA" i="1" smtClean="0">
                            <a:latin typeface="Cambria Math" panose="02040503050406030204" pitchFamily="18" charset="0"/>
                          </a:rPr>
                        </m:ctrlPr>
                      </m:sSubPr>
                      <m:e>
                        <m:r>
                          <m:rPr>
                            <m:sty m:val="p"/>
                          </m:rPr>
                          <a:rPr lang="en-CA" i="0" smtClean="0">
                            <a:latin typeface="Cambria Math" panose="02040503050406030204" pitchFamily="18" charset="0"/>
                          </a:rPr>
                          <m:t>β</m:t>
                        </m:r>
                      </m:e>
                      <m:sub>
                        <m:r>
                          <a:rPr lang="en-CA" i="0" smtClean="0">
                            <a:latin typeface="Cambria Math" panose="02040503050406030204" pitchFamily="18" charset="0"/>
                          </a:rPr>
                          <m:t>1</m:t>
                        </m:r>
                      </m:sub>
                    </m:sSub>
                  </m:oMath>
                </a14:m>
                <a:r>
                  <a:rPr lang="en-CA" dirty="0"/>
                  <a:t>(</a:t>
                </a:r>
                <a:r>
                  <a:rPr lang="en-CA" dirty="0" err="1"/>
                  <a:t>occupation_status</a:t>
                </a:r>
                <a:r>
                  <a:rPr lang="en-CA" dirty="0"/>
                  <a:t>)+</a:t>
                </a:r>
                <a14:m>
                  <m:oMath xmlns:m="http://schemas.openxmlformats.org/officeDocument/2006/math">
                    <m:sSub>
                      <m:sSubPr>
                        <m:ctrlPr>
                          <a:rPr lang="en-CA" i="1" dirty="0" smtClean="0">
                            <a:latin typeface="Cambria Math" panose="02040503050406030204" pitchFamily="18" charset="0"/>
                          </a:rPr>
                        </m:ctrlPr>
                      </m:sSubPr>
                      <m:e>
                        <m:r>
                          <m:rPr>
                            <m:sty m:val="p"/>
                          </m:rPr>
                          <a:rPr lang="en-CA" i="0" dirty="0">
                            <a:latin typeface="Cambria Math" panose="02040503050406030204" pitchFamily="18" charset="0"/>
                          </a:rPr>
                          <m:t>β</m:t>
                        </m:r>
                      </m:e>
                      <m:sub>
                        <m:r>
                          <a:rPr lang="en-CA" i="0" dirty="0">
                            <a:latin typeface="Cambria Math" panose="02040503050406030204" pitchFamily="18" charset="0"/>
                          </a:rPr>
                          <m:t>2</m:t>
                        </m:r>
                      </m:sub>
                    </m:sSub>
                  </m:oMath>
                </a14:m>
                <a:r>
                  <a:rPr lang="en-CA" dirty="0">
                    <a:latin typeface="+mn-lt"/>
                  </a:rPr>
                  <a:t> (</a:t>
                </a:r>
                <a:r>
                  <a:rPr lang="en-CA" dirty="0" err="1">
                    <a:latin typeface="+mn-lt"/>
                  </a:rPr>
                  <a:t>Marital_Status</a:t>
                </a:r>
                <a:r>
                  <a:rPr lang="en-CA" dirty="0">
                    <a:latin typeface="+mn-lt"/>
                  </a:rPr>
                  <a:t>)+ </a:t>
                </a:r>
                <a14:m>
                  <m:oMath xmlns:m="http://schemas.openxmlformats.org/officeDocument/2006/math">
                    <m:sSub>
                      <m:sSubPr>
                        <m:ctrlPr>
                          <a:rPr lang="en-CA" i="1" smtClean="0">
                            <a:latin typeface="Cambria Math" panose="02040503050406030204" pitchFamily="18" charset="0"/>
                          </a:rPr>
                        </m:ctrlPr>
                      </m:sSubPr>
                      <m:e>
                        <m:r>
                          <m:rPr>
                            <m:sty m:val="p"/>
                          </m:rPr>
                          <a:rPr lang="en-CA" i="0" smtClean="0">
                            <a:latin typeface="Cambria Math" panose="02040503050406030204" pitchFamily="18" charset="0"/>
                          </a:rPr>
                          <m:t>β</m:t>
                        </m:r>
                      </m:e>
                      <m:sub>
                        <m:r>
                          <a:rPr lang="en-CA" i="0" smtClean="0">
                            <a:latin typeface="Cambria Math" panose="02040503050406030204" pitchFamily="18" charset="0"/>
                          </a:rPr>
                          <m:t>3</m:t>
                        </m:r>
                      </m:sub>
                    </m:sSub>
                  </m:oMath>
                </a14:m>
                <a:r>
                  <a:rPr lang="en-CA" dirty="0">
                    <a:latin typeface="+mn-lt"/>
                  </a:rPr>
                  <a:t> (</a:t>
                </a:r>
                <a:r>
                  <a:rPr lang="en-CA" dirty="0" err="1">
                    <a:latin typeface="+mn-lt"/>
                  </a:rPr>
                  <a:t>Capital.Gain</a:t>
                </a:r>
                <a:r>
                  <a:rPr lang="en-CA" dirty="0">
                    <a:latin typeface="+mn-lt"/>
                  </a:rPr>
                  <a:t>)+</a:t>
                </a:r>
                <a14:m>
                  <m:oMath xmlns:m="http://schemas.openxmlformats.org/officeDocument/2006/math">
                    <m:sSub>
                      <m:sSubPr>
                        <m:ctrlPr>
                          <a:rPr lang="en-CA" i="1" smtClean="0">
                            <a:latin typeface="Cambria Math" panose="02040503050406030204" pitchFamily="18" charset="0"/>
                          </a:rPr>
                        </m:ctrlPr>
                      </m:sSubPr>
                      <m:e>
                        <m:r>
                          <m:rPr>
                            <m:sty m:val="p"/>
                          </m:rPr>
                          <a:rPr lang="en-CA" i="0" smtClean="0">
                            <a:latin typeface="Cambria Math" panose="02040503050406030204" pitchFamily="18" charset="0"/>
                          </a:rPr>
                          <m:t>β</m:t>
                        </m:r>
                      </m:e>
                      <m:sub>
                        <m:r>
                          <a:rPr lang="en-CA" i="0" smtClean="0">
                            <a:latin typeface="Cambria Math" panose="02040503050406030204" pitchFamily="18" charset="0"/>
                          </a:rPr>
                          <m:t>4</m:t>
                        </m:r>
                      </m:sub>
                    </m:sSub>
                  </m:oMath>
                </a14:m>
                <a:r>
                  <a:rPr lang="en-CA" dirty="0"/>
                  <a:t> (</a:t>
                </a:r>
                <a:r>
                  <a:rPr lang="en-CA" dirty="0" err="1"/>
                  <a:t>Capital.Loss</a:t>
                </a:r>
                <a:r>
                  <a:rPr lang="en-CA" dirty="0"/>
                  <a:t>)+</a:t>
                </a:r>
                <a14:m>
                  <m:oMath xmlns:m="http://schemas.openxmlformats.org/officeDocument/2006/math">
                    <m:sSub>
                      <m:sSubPr>
                        <m:ctrlPr>
                          <a:rPr lang="en-CA" i="1" dirty="0" smtClean="0">
                            <a:latin typeface="Cambria Math" panose="02040503050406030204" pitchFamily="18" charset="0"/>
                          </a:rPr>
                        </m:ctrlPr>
                      </m:sSubPr>
                      <m:e>
                        <m:r>
                          <m:rPr>
                            <m:sty m:val="p"/>
                          </m:rPr>
                          <a:rPr lang="en-CA" i="0" dirty="0">
                            <a:latin typeface="Cambria Math" panose="02040503050406030204" pitchFamily="18" charset="0"/>
                          </a:rPr>
                          <m:t>β</m:t>
                        </m:r>
                      </m:e>
                      <m:sub>
                        <m:r>
                          <a:rPr lang="en-CA" i="0" dirty="0">
                            <a:latin typeface="Cambria Math" panose="02040503050406030204" pitchFamily="18" charset="0"/>
                          </a:rPr>
                          <m:t>5</m:t>
                        </m:r>
                      </m:sub>
                    </m:sSub>
                  </m:oMath>
                </a14:m>
                <a:r>
                  <a:rPr lang="en-CA" dirty="0"/>
                  <a:t>(</a:t>
                </a:r>
                <a:r>
                  <a:rPr lang="en-CA" dirty="0" err="1"/>
                  <a:t>Marital_Status</a:t>
                </a:r>
                <a:r>
                  <a:rPr lang="en-CA" dirty="0"/>
                  <a:t>*</a:t>
                </a:r>
                <a:r>
                  <a:rPr lang="en-CA" dirty="0" err="1"/>
                  <a:t>Capital.Gain</a:t>
                </a:r>
                <a:r>
                  <a:rPr lang="en-CA" dirty="0"/>
                  <a:t>)</a:t>
                </a:r>
              </a:p>
              <a:p>
                <a:endParaRPr lang="en-CA" dirty="0"/>
              </a:p>
              <a:p>
                <a:pPr latinLnBrk="1"/>
                <a:r>
                  <a:rPr lang="en-CA" sz="800" dirty="0"/>
                  <a:t>Deviance Residuals: </a:t>
                </a:r>
              </a:p>
              <a:p>
                <a:pPr latinLnBrk="1"/>
                <a:r>
                  <a:rPr lang="en-CA" sz="800" dirty="0"/>
                  <a:t>    Min       1Q   Median       3Q      Max  </a:t>
                </a:r>
              </a:p>
              <a:p>
                <a:pPr latinLnBrk="1"/>
                <a:r>
                  <a:rPr lang="en-CA" sz="800" dirty="0"/>
                  <a:t>-4.8388  -0.7245  -0.2734  -0.1346   3.0688  </a:t>
                </a:r>
              </a:p>
              <a:p>
                <a:pPr latinLnBrk="1"/>
                <a:r>
                  <a:rPr lang="en-CA" sz="800" dirty="0"/>
                  <a:t> </a:t>
                </a:r>
              </a:p>
              <a:p>
                <a:pPr latinLnBrk="1"/>
                <a:r>
                  <a:rPr lang="en-CA" sz="800" dirty="0"/>
                  <a:t>Coefficients:</a:t>
                </a:r>
              </a:p>
              <a:p>
                <a:pPr latinLnBrk="1"/>
                <a:r>
                  <a:rPr lang="en-CA" sz="800" dirty="0"/>
                  <a:t>                                    Estimate Std. Error z value Pr(&gt;|z|)    </a:t>
                </a:r>
              </a:p>
              <a:p>
                <a:pPr latinLnBrk="1"/>
                <a:r>
                  <a:rPr lang="en-CA" sz="800" dirty="0"/>
                  <a:t>(Intercept)                       -2.094e+00  1.167e-01 -17.940  &lt; 2e-16 ***</a:t>
                </a:r>
              </a:p>
              <a:p>
                <a:pPr latinLnBrk="1"/>
                <a:r>
                  <a:rPr lang="en-CA" sz="800" dirty="0" err="1"/>
                  <a:t>occupation_statusPrimaryOcc</a:t>
                </a:r>
                <a:r>
                  <a:rPr lang="en-CA" sz="800" dirty="0"/>
                  <a:t>        8.902e-01  1.223e-01   7.277  3.4e-13 ***</a:t>
                </a:r>
              </a:p>
              <a:p>
                <a:pPr latinLnBrk="1"/>
                <a:r>
                  <a:rPr lang="en-CA" sz="800" dirty="0" err="1"/>
                  <a:t>occupation_statusSecondaryOcc</a:t>
                </a:r>
                <a:r>
                  <a:rPr lang="en-CA" sz="800" dirty="0"/>
                  <a:t>      1.432e+00  1.211e-01  11.820  &lt; 2e-16 ***</a:t>
                </a:r>
              </a:p>
              <a:p>
                <a:pPr latinLnBrk="1"/>
                <a:r>
                  <a:rPr lang="en-CA" sz="800" dirty="0" err="1"/>
                  <a:t>occupation_statusTertiaryOcc</a:t>
                </a:r>
                <a:r>
                  <a:rPr lang="en-CA" sz="800" dirty="0"/>
                  <a:t>       2.550e+00  1.203e-01  21.186  &lt; 2e-16 ***</a:t>
                </a:r>
              </a:p>
              <a:p>
                <a:pPr latinLnBrk="1"/>
                <a:r>
                  <a:rPr lang="en-CA" sz="800" dirty="0" err="1"/>
                  <a:t>Marital_StatusSingle</a:t>
                </a:r>
                <a:r>
                  <a:rPr lang="en-CA" sz="800" dirty="0"/>
                  <a:t>              -2.606e+00  5.247e-02 -49.661  &lt; 2e-16 ***</a:t>
                </a:r>
              </a:p>
              <a:p>
                <a:pPr latinLnBrk="1"/>
                <a:r>
                  <a:rPr lang="en-CA" sz="800" dirty="0" err="1"/>
                  <a:t>Capital.Gain</a:t>
                </a:r>
                <a:r>
                  <a:rPr lang="en-CA" sz="800" dirty="0"/>
                  <a:t>                       2.912e-04  1.467e-05  19.853  &lt; 2e-16 ***</a:t>
                </a:r>
              </a:p>
              <a:p>
                <a:pPr latinLnBrk="1"/>
                <a:r>
                  <a:rPr lang="en-CA" sz="800" dirty="0" err="1"/>
                  <a:t>Capital.Loss</a:t>
                </a:r>
                <a:r>
                  <a:rPr lang="en-CA" sz="800" dirty="0"/>
                  <a:t>                       6.700e-04  4.210e-05  15.915  &lt; 2e-16 ***</a:t>
                </a:r>
              </a:p>
              <a:p>
                <a:pPr latinLnBrk="1"/>
                <a:r>
                  <a:rPr lang="en-CA" sz="800" dirty="0" err="1"/>
                  <a:t>Marital_StatusSingle:Capital.Gain</a:t>
                </a:r>
                <a:r>
                  <a:rPr lang="en-CA" sz="800" dirty="0"/>
                  <a:t>  1.152e-04  2.498e-05   4.612  4.0e-06 ***</a:t>
                </a:r>
              </a:p>
              <a:p>
                <a:pPr latinLnBrk="1"/>
                <a:r>
                  <a:rPr lang="en-CA" sz="800" dirty="0"/>
                  <a:t>---</a:t>
                </a:r>
              </a:p>
              <a:p>
                <a:pPr latinLnBrk="1"/>
                <a:r>
                  <a:rPr lang="en-CA" sz="800" dirty="0" err="1"/>
                  <a:t>Signif</a:t>
                </a:r>
                <a:r>
                  <a:rPr lang="en-CA" sz="800" dirty="0"/>
                  <a:t>. codes:  0 ‘***’ 0.001 ‘**’ 0.01 ‘*’ 0.05 ‘.’ 0.1 ‘ ’ 1</a:t>
                </a:r>
              </a:p>
              <a:p>
                <a:pPr latinLnBrk="1"/>
                <a:r>
                  <a:rPr lang="en-CA" sz="800" dirty="0"/>
                  <a:t> </a:t>
                </a:r>
              </a:p>
              <a:p>
                <a:pPr latinLnBrk="1"/>
                <a:r>
                  <a:rPr lang="en-CA" sz="800" dirty="0"/>
                  <a:t>(Dispersion parameter for binomial family taken to be 1)</a:t>
                </a:r>
              </a:p>
              <a:p>
                <a:pPr latinLnBrk="1"/>
                <a:r>
                  <a:rPr lang="en-CA" sz="800" dirty="0"/>
                  <a:t> </a:t>
                </a:r>
              </a:p>
              <a:p>
                <a:pPr latinLnBrk="1"/>
                <a:r>
                  <a:rPr lang="en-CA" sz="800" dirty="0"/>
                  <a:t>    Null deviance: 23698  on 21112  degrees of freedom</a:t>
                </a:r>
              </a:p>
              <a:p>
                <a:pPr latinLnBrk="1"/>
                <a:r>
                  <a:rPr lang="en-CA" sz="800" dirty="0"/>
                  <a:t>Residual deviance: 15567  on 21105  degrees of freedom</a:t>
                </a:r>
              </a:p>
              <a:p>
                <a:pPr latinLnBrk="1"/>
                <a:r>
                  <a:rPr lang="en-CA" sz="800" dirty="0"/>
                  <a:t>AIC: 15583</a:t>
                </a:r>
              </a:p>
              <a:p>
                <a:pPr latinLnBrk="1"/>
                <a:r>
                  <a:rPr lang="en-CA" sz="800" dirty="0"/>
                  <a:t> </a:t>
                </a:r>
              </a:p>
              <a:p>
                <a:pPr latinLnBrk="1"/>
                <a:r>
                  <a:rPr lang="en-CA" sz="800" dirty="0"/>
                  <a:t>Number of Fisher Scoring iterations: 7</a:t>
                </a:r>
              </a:p>
              <a:p>
                <a:endParaRPr lang="en-CA" sz="800" dirty="0"/>
              </a:p>
              <a:p>
                <a:r>
                  <a:rPr lang="en-CA" dirty="0"/>
                  <a:t>All the variables have p-value less than </a:t>
                </a:r>
                <a:r>
                  <a:rPr lang="el-GR" dirty="0"/>
                  <a:t>α</a:t>
                </a:r>
                <a:r>
                  <a:rPr lang="en-CA" dirty="0"/>
                  <a:t>(0.05). Hence they are significant to stay in the model.</a:t>
                </a:r>
              </a:p>
            </p:txBody>
          </p:sp>
        </mc:Choice>
        <mc:Fallback xmlns="">
          <p:sp>
            <p:nvSpPr>
              <p:cNvPr id="5" name="TextBox 4">
                <a:extLst>
                  <a:ext uri="{FF2B5EF4-FFF2-40B4-BE49-F238E27FC236}">
                    <a16:creationId xmlns:a16="http://schemas.microsoft.com/office/drawing/2014/main" id="{33F40576-8DE3-40F9-9B7E-6DD733305E0C}"/>
                  </a:ext>
                </a:extLst>
              </p:cNvPr>
              <p:cNvSpPr txBox="1">
                <a:spLocks noRot="1" noChangeAspect="1" noMove="1" noResize="1" noEditPoints="1" noAdjustHandles="1" noChangeArrowheads="1" noChangeShapeType="1" noTextEdit="1"/>
              </p:cNvSpPr>
              <p:nvPr/>
            </p:nvSpPr>
            <p:spPr>
              <a:xfrm>
                <a:off x="478364" y="452927"/>
                <a:ext cx="8472488" cy="4031873"/>
              </a:xfrm>
              <a:prstGeom prst="rect">
                <a:avLst/>
              </a:prstGeom>
              <a:blipFill>
                <a:blip r:embed="rId4"/>
                <a:stretch>
                  <a:fillRect l="-216" t="-151" b="-604"/>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193D5185-A344-4F81-B6C3-DD39EC13F1C9}"/>
              </a:ext>
            </a:extLst>
          </p:cNvPr>
          <p:cNvSpPr txBox="1"/>
          <p:nvPr/>
        </p:nvSpPr>
        <p:spPr>
          <a:xfrm>
            <a:off x="478364" y="1042053"/>
            <a:ext cx="4444014" cy="3059394"/>
          </a:xfrm>
          <a:prstGeom prst="rect">
            <a:avLst/>
          </a:prstGeom>
          <a:noFill/>
          <a:ln>
            <a:solidFill>
              <a:schemeClr val="tx1"/>
            </a:solidFill>
          </a:ln>
        </p:spPr>
        <p:txBody>
          <a:bodyPr wrap="square" rtlCol="0">
            <a:spAutoFit/>
          </a:bodyPr>
          <a:lstStyle/>
          <a:p>
            <a:endParaRPr lang="en-CA" dirty="0"/>
          </a:p>
        </p:txBody>
      </p:sp>
      <p:pic>
        <p:nvPicPr>
          <p:cNvPr id="7" name="Recorded Sound">
            <a:hlinkClick r:id="" action="ppaction://media"/>
            <a:extLst>
              <a:ext uri="{FF2B5EF4-FFF2-40B4-BE49-F238E27FC236}">
                <a16:creationId xmlns:a16="http://schemas.microsoft.com/office/drawing/2014/main" id="{F271B458-1113-461D-A862-57E62C1DB1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4682" y="4582518"/>
            <a:ext cx="487363" cy="487363"/>
          </a:xfrm>
          <a:prstGeom prst="rect">
            <a:avLst/>
          </a:prstGeom>
        </p:spPr>
      </p:pic>
    </p:spTree>
    <p:extLst>
      <p:ext uri="{BB962C8B-B14F-4D97-AF65-F5344CB8AC3E}">
        <p14:creationId xmlns:p14="http://schemas.microsoft.com/office/powerpoint/2010/main" val="1626463991"/>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A055-DAF6-4AED-AE05-2F002A8F9B45}"/>
              </a:ext>
            </a:extLst>
          </p:cNvPr>
          <p:cNvSpPr>
            <a:spLocks noGrp="1"/>
          </p:cNvSpPr>
          <p:nvPr>
            <p:ph type="title"/>
          </p:nvPr>
        </p:nvSpPr>
        <p:spPr>
          <a:xfrm>
            <a:off x="1047750" y="71439"/>
            <a:ext cx="6996600" cy="830996"/>
          </a:xfrm>
        </p:spPr>
        <p:txBody>
          <a:bodyPr/>
          <a:lstStyle/>
          <a:p>
            <a:r>
              <a:rPr lang="en-CA" dirty="0"/>
              <a:t>Hosmer-</a:t>
            </a:r>
            <a:r>
              <a:rPr lang="en-CA" dirty="0" err="1"/>
              <a:t>Lemeshow</a:t>
            </a:r>
            <a:r>
              <a:rPr lang="en-CA" dirty="0"/>
              <a:t> Test</a:t>
            </a:r>
            <a:br>
              <a:rPr lang="en-CA" dirty="0"/>
            </a:br>
            <a:endParaRPr lang="en-CA" dirty="0"/>
          </a:p>
        </p:txBody>
      </p:sp>
      <p:sp>
        <p:nvSpPr>
          <p:cNvPr id="4" name="Slide Number Placeholder 3">
            <a:extLst>
              <a:ext uri="{FF2B5EF4-FFF2-40B4-BE49-F238E27FC236}">
                <a16:creationId xmlns:a16="http://schemas.microsoft.com/office/drawing/2014/main" id="{234C87E6-D58D-489E-A280-90DADDB181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CB329C-F79C-4F26-8F28-C50CC9F3F2C9}"/>
                  </a:ext>
                </a:extLst>
              </p:cNvPr>
              <p:cNvSpPr txBox="1"/>
              <p:nvPr/>
            </p:nvSpPr>
            <p:spPr>
              <a:xfrm>
                <a:off x="416962" y="840350"/>
                <a:ext cx="8258175" cy="2677656"/>
              </a:xfrm>
              <a:prstGeom prst="rect">
                <a:avLst/>
              </a:prstGeom>
              <a:noFill/>
            </p:spPr>
            <p:txBody>
              <a:bodyPr wrap="square" rtlCol="0">
                <a:spAutoFit/>
              </a:bodyPr>
              <a:lstStyle/>
              <a:p>
                <a:r>
                  <a:rPr lang="en-CA" b="1" dirty="0"/>
                  <a:t>Model:     </a:t>
                </a:r>
                <a:r>
                  <a:rPr lang="en-CA" dirty="0"/>
                  <a:t>logit(Income)= </a:t>
                </a:r>
                <a:r>
                  <a:rPr lang="el-GR" dirty="0"/>
                  <a:t>α</a:t>
                </a:r>
                <a:r>
                  <a:rPr lang="en-CA" dirty="0"/>
                  <a:t> + </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1</m:t>
                        </m:r>
                      </m:sub>
                    </m:sSub>
                  </m:oMath>
                </a14:m>
                <a:r>
                  <a:rPr lang="en-CA" dirty="0"/>
                  <a:t>(</a:t>
                </a:r>
                <a:r>
                  <a:rPr lang="en-CA" dirty="0" err="1"/>
                  <a:t>occupation_status</a:t>
                </a:r>
                <a:r>
                  <a:rPr lang="en-CA" dirty="0"/>
                  <a:t>)+</a:t>
                </a:r>
                <a14:m>
                  <m:oMath xmlns:m="http://schemas.openxmlformats.org/officeDocument/2006/math">
                    <m:sSub>
                      <m:sSubPr>
                        <m:ctrlPr>
                          <a:rPr lang="en-CA" i="1" dirty="0">
                            <a:latin typeface="Cambria Math" panose="02040503050406030204" pitchFamily="18" charset="0"/>
                          </a:rPr>
                        </m:ctrlPr>
                      </m:sSubPr>
                      <m:e>
                        <m:r>
                          <m:rPr>
                            <m:sty m:val="p"/>
                          </m:rPr>
                          <a:rPr lang="en-CA" dirty="0">
                            <a:latin typeface="Cambria Math" panose="02040503050406030204" pitchFamily="18" charset="0"/>
                          </a:rPr>
                          <m:t>β</m:t>
                        </m:r>
                      </m:e>
                      <m:sub>
                        <m:r>
                          <a:rPr lang="en-CA" dirty="0">
                            <a:latin typeface="Cambria Math" panose="02040503050406030204" pitchFamily="18" charset="0"/>
                          </a:rPr>
                          <m:t>2</m:t>
                        </m:r>
                      </m:sub>
                    </m:sSub>
                  </m:oMath>
                </a14:m>
                <a:r>
                  <a:rPr lang="en-CA" dirty="0"/>
                  <a:t> (</a:t>
                </a:r>
                <a:r>
                  <a:rPr lang="en-CA" dirty="0" err="1"/>
                  <a:t>Marital_Status</a:t>
                </a:r>
                <a:r>
                  <a:rPr lang="en-CA" dirty="0"/>
                  <a:t>)+ </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3</m:t>
                        </m:r>
                      </m:sub>
                    </m:sSub>
                  </m:oMath>
                </a14:m>
                <a:r>
                  <a:rPr lang="en-CA" dirty="0"/>
                  <a:t> (</a:t>
                </a:r>
                <a:r>
                  <a:rPr lang="en-CA" dirty="0" err="1"/>
                  <a:t>Capital.Gain</a:t>
                </a:r>
                <a:r>
                  <a:rPr lang="en-CA" dirty="0"/>
                  <a:t>)+</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4</m:t>
                        </m:r>
                      </m:sub>
                    </m:sSub>
                  </m:oMath>
                </a14:m>
                <a:r>
                  <a:rPr lang="en-CA" dirty="0"/>
                  <a:t> (</a:t>
                </a:r>
                <a:r>
                  <a:rPr lang="en-CA" dirty="0" err="1"/>
                  <a:t>Capital.Loss</a:t>
                </a:r>
                <a:r>
                  <a:rPr lang="en-CA" dirty="0"/>
                  <a:t>)</a:t>
                </a:r>
              </a:p>
              <a:p>
                <a:endParaRPr lang="en-CA" dirty="0"/>
              </a:p>
              <a:p>
                <a:r>
                  <a:rPr lang="en-CA" dirty="0"/>
                  <a:t>As the data is ungrouped, Hosmer-</a:t>
                </a:r>
                <a:r>
                  <a:rPr lang="en-CA" dirty="0" err="1"/>
                  <a:t>Lemeshow</a:t>
                </a:r>
                <a:r>
                  <a:rPr lang="en-CA" dirty="0"/>
                  <a:t> test can be performed to check the goodness of fit for the above model</a:t>
                </a:r>
              </a:p>
              <a:p>
                <a:endParaRPr lang="en-CA" dirty="0"/>
              </a:p>
              <a:p>
                <a:endParaRPr lang="en-CA" dirty="0"/>
              </a:p>
              <a:p>
                <a:endParaRPr lang="en-CA" dirty="0"/>
              </a:p>
              <a:p>
                <a:r>
                  <a:rPr lang="en-CA" b="1" dirty="0"/>
                  <a:t> </a:t>
                </a:r>
                <a:endParaRPr lang="en-CA" dirty="0"/>
              </a:p>
              <a:p>
                <a:endParaRPr lang="en-CA" dirty="0"/>
              </a:p>
              <a:p>
                <a:endParaRPr lang="en-CA" dirty="0"/>
              </a:p>
              <a:p>
                <a:r>
                  <a:rPr lang="en-CA" dirty="0"/>
                  <a:t>Here, p-value less than </a:t>
                </a:r>
                <a:r>
                  <a:rPr lang="el-GR" dirty="0"/>
                  <a:t>α</a:t>
                </a:r>
                <a:r>
                  <a:rPr lang="en-CA" dirty="0"/>
                  <a:t>, we can conclude that our model is not a good fit.</a:t>
                </a:r>
              </a:p>
            </p:txBody>
          </p:sp>
        </mc:Choice>
        <mc:Fallback xmlns="">
          <p:sp>
            <p:nvSpPr>
              <p:cNvPr id="5" name="TextBox 4">
                <a:extLst>
                  <a:ext uri="{FF2B5EF4-FFF2-40B4-BE49-F238E27FC236}">
                    <a16:creationId xmlns:a16="http://schemas.microsoft.com/office/drawing/2014/main" id="{23CB329C-F79C-4F26-8F28-C50CC9F3F2C9}"/>
                  </a:ext>
                </a:extLst>
              </p:cNvPr>
              <p:cNvSpPr txBox="1">
                <a:spLocks noRot="1" noChangeAspect="1" noMove="1" noResize="1" noEditPoints="1" noAdjustHandles="1" noChangeArrowheads="1" noChangeShapeType="1" noTextEdit="1"/>
              </p:cNvSpPr>
              <p:nvPr/>
            </p:nvSpPr>
            <p:spPr>
              <a:xfrm>
                <a:off x="416962" y="840350"/>
                <a:ext cx="8258175" cy="2677656"/>
              </a:xfrm>
              <a:prstGeom prst="rect">
                <a:avLst/>
              </a:prstGeom>
              <a:blipFill>
                <a:blip r:embed="rId4"/>
                <a:stretch>
                  <a:fillRect l="-221" t="-456" b="-1367"/>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34525A39-217F-45DF-BA64-B17117F8BDC6}"/>
              </a:ext>
            </a:extLst>
          </p:cNvPr>
          <p:cNvSpPr txBox="1"/>
          <p:nvPr/>
        </p:nvSpPr>
        <p:spPr>
          <a:xfrm>
            <a:off x="468863" y="2156251"/>
            <a:ext cx="4640365" cy="830997"/>
          </a:xfrm>
          <a:prstGeom prst="rect">
            <a:avLst/>
          </a:prstGeom>
          <a:noFill/>
          <a:ln>
            <a:solidFill>
              <a:schemeClr val="tx1"/>
            </a:solidFill>
          </a:ln>
        </p:spPr>
        <p:txBody>
          <a:bodyPr wrap="square" rtlCol="0">
            <a:spAutoFit/>
          </a:bodyPr>
          <a:lstStyle/>
          <a:p>
            <a:pPr latinLnBrk="1"/>
            <a:r>
              <a:rPr lang="en-CA" sz="1200" dirty="0"/>
              <a:t>Hosmer and </a:t>
            </a:r>
            <a:r>
              <a:rPr lang="en-CA" sz="1200" dirty="0" err="1"/>
              <a:t>Lemeshow</a:t>
            </a:r>
            <a:r>
              <a:rPr lang="en-CA" sz="1200" dirty="0"/>
              <a:t> test (binary model)</a:t>
            </a:r>
          </a:p>
          <a:p>
            <a:pPr latinLnBrk="1"/>
            <a:r>
              <a:rPr lang="en-CA" sz="1200" dirty="0"/>
              <a:t> </a:t>
            </a:r>
          </a:p>
          <a:p>
            <a:pPr latinLnBrk="1"/>
            <a:r>
              <a:rPr lang="en-CA" sz="1200" dirty="0"/>
              <a:t>data:  </a:t>
            </a:r>
            <a:r>
              <a:rPr lang="en-CA" sz="1200" dirty="0" err="1"/>
              <a:t>adult_train$Income</a:t>
            </a:r>
            <a:r>
              <a:rPr lang="en-CA" sz="1200" dirty="0"/>
              <a:t>, fitted(</a:t>
            </a:r>
            <a:r>
              <a:rPr lang="en-CA" sz="1200" dirty="0" err="1"/>
              <a:t>hosmer_fit</a:t>
            </a:r>
            <a:r>
              <a:rPr lang="en-CA" sz="1200" dirty="0"/>
              <a:t>)</a:t>
            </a:r>
          </a:p>
          <a:p>
            <a:pPr latinLnBrk="1"/>
            <a:r>
              <a:rPr lang="en-CA" sz="1200" dirty="0"/>
              <a:t>X-squared = 43.334, df = 7, p-value = 2.875e-07</a:t>
            </a:r>
          </a:p>
        </p:txBody>
      </p:sp>
      <p:pic>
        <p:nvPicPr>
          <p:cNvPr id="7" name="Recorded Sound">
            <a:hlinkClick r:id="" action="ppaction://media"/>
            <a:extLst>
              <a:ext uri="{FF2B5EF4-FFF2-40B4-BE49-F238E27FC236}">
                <a16:creationId xmlns:a16="http://schemas.microsoft.com/office/drawing/2014/main" id="{A229D363-7766-44A0-AB02-0F2EB0A8E1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5181" y="4043235"/>
            <a:ext cx="487363" cy="487363"/>
          </a:xfrm>
          <a:prstGeom prst="rect">
            <a:avLst/>
          </a:prstGeom>
        </p:spPr>
      </p:pic>
    </p:spTree>
    <p:extLst>
      <p:ext uri="{BB962C8B-B14F-4D97-AF65-F5344CB8AC3E}">
        <p14:creationId xmlns:p14="http://schemas.microsoft.com/office/powerpoint/2010/main" val="721631838"/>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7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1042-5548-43AD-9B18-61A68A229B1B}"/>
              </a:ext>
            </a:extLst>
          </p:cNvPr>
          <p:cNvSpPr>
            <a:spLocks noGrp="1"/>
          </p:cNvSpPr>
          <p:nvPr>
            <p:ph type="title"/>
          </p:nvPr>
        </p:nvSpPr>
        <p:spPr>
          <a:xfrm>
            <a:off x="1047750" y="164306"/>
            <a:ext cx="6996600" cy="600075"/>
          </a:xfrm>
        </p:spPr>
        <p:txBody>
          <a:bodyPr/>
          <a:lstStyle/>
          <a:p>
            <a:r>
              <a:rPr lang="en-CA" dirty="0"/>
              <a:t>AIC for Interaction Model</a:t>
            </a:r>
            <a:br>
              <a:rPr lang="en-CA" dirty="0"/>
            </a:br>
            <a:endParaRPr lang="en-CA" dirty="0"/>
          </a:p>
        </p:txBody>
      </p:sp>
      <p:sp>
        <p:nvSpPr>
          <p:cNvPr id="4" name="Slide Number Placeholder 3">
            <a:extLst>
              <a:ext uri="{FF2B5EF4-FFF2-40B4-BE49-F238E27FC236}">
                <a16:creationId xmlns:a16="http://schemas.microsoft.com/office/drawing/2014/main" id="{C3E5D58F-9E7B-4FB4-AC2B-3DA146ACEC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E048F6F-D2A8-4AF8-A1C9-2EF3DA7836EC}"/>
                  </a:ext>
                </a:extLst>
              </p:cNvPr>
              <p:cNvSpPr txBox="1"/>
              <p:nvPr/>
            </p:nvSpPr>
            <p:spPr>
              <a:xfrm>
                <a:off x="435836" y="572568"/>
                <a:ext cx="7221196" cy="3539430"/>
              </a:xfrm>
              <a:prstGeom prst="rect">
                <a:avLst/>
              </a:prstGeom>
              <a:noFill/>
            </p:spPr>
            <p:txBody>
              <a:bodyPr wrap="square" rtlCol="0">
                <a:spAutoFit/>
              </a:bodyPr>
              <a:lstStyle/>
              <a:p>
                <a:r>
                  <a:rPr lang="en-CA" dirty="0"/>
                  <a:t>AIC reduces the complexity of variables by excluding irrelevant predictors.</a:t>
                </a:r>
              </a:p>
              <a:p>
                <a:endParaRPr lang="en-CA" dirty="0"/>
              </a:p>
              <a:p>
                <a:r>
                  <a:rPr lang="en-CA" b="1" dirty="0"/>
                  <a:t>Model:     </a:t>
                </a:r>
                <a:r>
                  <a:rPr lang="en-CA" dirty="0"/>
                  <a:t>logit(Income)= </a:t>
                </a:r>
                <a:r>
                  <a:rPr lang="el-GR" dirty="0"/>
                  <a:t>α</a:t>
                </a:r>
                <a:r>
                  <a:rPr lang="en-CA" dirty="0"/>
                  <a:t> + </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1</m:t>
                        </m:r>
                      </m:sub>
                    </m:sSub>
                  </m:oMath>
                </a14:m>
                <a:r>
                  <a:rPr lang="en-CA" dirty="0"/>
                  <a:t>(</a:t>
                </a:r>
                <a:r>
                  <a:rPr lang="en-CA" dirty="0" err="1"/>
                  <a:t>occupation_status</a:t>
                </a:r>
                <a:r>
                  <a:rPr lang="en-CA" dirty="0"/>
                  <a:t>)+</a:t>
                </a:r>
                <a14:m>
                  <m:oMath xmlns:m="http://schemas.openxmlformats.org/officeDocument/2006/math">
                    <m:sSub>
                      <m:sSubPr>
                        <m:ctrlPr>
                          <a:rPr lang="en-CA" i="1" dirty="0">
                            <a:latin typeface="Cambria Math" panose="02040503050406030204" pitchFamily="18" charset="0"/>
                          </a:rPr>
                        </m:ctrlPr>
                      </m:sSubPr>
                      <m:e>
                        <m:r>
                          <m:rPr>
                            <m:sty m:val="p"/>
                          </m:rPr>
                          <a:rPr lang="en-CA" dirty="0">
                            <a:latin typeface="Cambria Math" panose="02040503050406030204" pitchFamily="18" charset="0"/>
                          </a:rPr>
                          <m:t>β</m:t>
                        </m:r>
                      </m:e>
                      <m:sub>
                        <m:r>
                          <a:rPr lang="en-CA" dirty="0">
                            <a:latin typeface="Cambria Math" panose="02040503050406030204" pitchFamily="18" charset="0"/>
                          </a:rPr>
                          <m:t>2</m:t>
                        </m:r>
                      </m:sub>
                    </m:sSub>
                  </m:oMath>
                </a14:m>
                <a:r>
                  <a:rPr lang="en-CA" dirty="0"/>
                  <a:t> (</a:t>
                </a:r>
                <a:r>
                  <a:rPr lang="en-CA" dirty="0" err="1"/>
                  <a:t>Marital_Status</a:t>
                </a:r>
                <a:r>
                  <a:rPr lang="en-CA" dirty="0"/>
                  <a:t>)+ </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3</m:t>
                        </m:r>
                      </m:sub>
                    </m:sSub>
                  </m:oMath>
                </a14:m>
                <a:r>
                  <a:rPr lang="en-CA" dirty="0"/>
                  <a:t> (</a:t>
                </a:r>
                <a:r>
                  <a:rPr lang="en-CA" dirty="0" err="1"/>
                  <a:t>Capital.Gain</a:t>
                </a:r>
                <a:r>
                  <a:rPr lang="en-CA" dirty="0"/>
                  <a:t>)+</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4</m:t>
                        </m:r>
                      </m:sub>
                    </m:sSub>
                  </m:oMath>
                </a14:m>
                <a:r>
                  <a:rPr lang="en-CA" dirty="0"/>
                  <a:t> (</a:t>
                </a:r>
                <a:r>
                  <a:rPr lang="en-CA" dirty="0" err="1"/>
                  <a:t>Capital.Loss</a:t>
                </a:r>
                <a:r>
                  <a:rPr lang="en-CA" dirty="0"/>
                  <a:t>)+</a:t>
                </a:r>
                <a14:m>
                  <m:oMath xmlns:m="http://schemas.openxmlformats.org/officeDocument/2006/math">
                    <m:sSub>
                      <m:sSubPr>
                        <m:ctrlPr>
                          <a:rPr lang="en-CA" i="1" dirty="0">
                            <a:latin typeface="Cambria Math" panose="02040503050406030204" pitchFamily="18" charset="0"/>
                          </a:rPr>
                        </m:ctrlPr>
                      </m:sSubPr>
                      <m:e>
                        <m:r>
                          <m:rPr>
                            <m:sty m:val="p"/>
                          </m:rPr>
                          <a:rPr lang="en-CA" dirty="0">
                            <a:latin typeface="Cambria Math" panose="02040503050406030204" pitchFamily="18" charset="0"/>
                          </a:rPr>
                          <m:t>β</m:t>
                        </m:r>
                      </m:e>
                      <m:sub>
                        <m:r>
                          <a:rPr lang="en-CA" dirty="0">
                            <a:latin typeface="Cambria Math" panose="02040503050406030204" pitchFamily="18" charset="0"/>
                          </a:rPr>
                          <m:t>5</m:t>
                        </m:r>
                      </m:sub>
                    </m:sSub>
                  </m:oMath>
                </a14:m>
                <a:r>
                  <a:rPr lang="en-CA" dirty="0"/>
                  <a:t>(</a:t>
                </a:r>
                <a:r>
                  <a:rPr lang="en-CA" dirty="0" err="1"/>
                  <a:t>Marital_Status</a:t>
                </a:r>
                <a:r>
                  <a:rPr lang="en-CA" dirty="0"/>
                  <a:t>*</a:t>
                </a:r>
                <a:r>
                  <a:rPr lang="en-CA" dirty="0" err="1"/>
                  <a:t>Capital.Gain</a:t>
                </a:r>
                <a:r>
                  <a:rPr lang="en-CA" dirty="0"/>
                  <a:t>)</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After performing AIC, the variable Capital Gain has been removed as its AIC is less than 15583.24 and all the other variables stays as their AIC is greater than 15583.24</a:t>
                </a:r>
              </a:p>
            </p:txBody>
          </p:sp>
        </mc:Choice>
        <mc:Fallback xmlns="">
          <p:sp>
            <p:nvSpPr>
              <p:cNvPr id="3" name="TextBox 2">
                <a:extLst>
                  <a:ext uri="{FF2B5EF4-FFF2-40B4-BE49-F238E27FC236}">
                    <a16:creationId xmlns:a16="http://schemas.microsoft.com/office/drawing/2014/main" id="{7E048F6F-D2A8-4AF8-A1C9-2EF3DA7836EC}"/>
                  </a:ext>
                </a:extLst>
              </p:cNvPr>
              <p:cNvSpPr txBox="1">
                <a:spLocks noRot="1" noChangeAspect="1" noMove="1" noResize="1" noEditPoints="1" noAdjustHandles="1" noChangeArrowheads="1" noChangeShapeType="1" noTextEdit="1"/>
              </p:cNvSpPr>
              <p:nvPr/>
            </p:nvSpPr>
            <p:spPr>
              <a:xfrm>
                <a:off x="435836" y="572568"/>
                <a:ext cx="7221196" cy="3539430"/>
              </a:xfrm>
              <a:prstGeom prst="rect">
                <a:avLst/>
              </a:prstGeom>
              <a:blipFill>
                <a:blip r:embed="rId4"/>
                <a:stretch>
                  <a:fillRect l="-253" t="-344" b="-688"/>
                </a:stretch>
              </a:blipFill>
            </p:spPr>
            <p:txBody>
              <a:bodyPr/>
              <a:lstStyle/>
              <a:p>
                <a:r>
                  <a:rPr lang="en-CA">
                    <a:noFill/>
                  </a:rPr>
                  <a:t> </a:t>
                </a:r>
              </a:p>
            </p:txBody>
          </p:sp>
        </mc:Fallback>
      </mc:AlternateContent>
      <p:sp>
        <p:nvSpPr>
          <p:cNvPr id="6" name="TextBox 5">
            <a:extLst>
              <a:ext uri="{FF2B5EF4-FFF2-40B4-BE49-F238E27FC236}">
                <a16:creationId xmlns:a16="http://schemas.microsoft.com/office/drawing/2014/main" id="{7B0BE1CA-3F1E-4F82-A447-61C0B08F279B}"/>
              </a:ext>
            </a:extLst>
          </p:cNvPr>
          <p:cNvSpPr txBox="1"/>
          <p:nvPr/>
        </p:nvSpPr>
        <p:spPr>
          <a:xfrm>
            <a:off x="521293" y="1656114"/>
            <a:ext cx="5358213" cy="1831271"/>
          </a:xfrm>
          <a:prstGeom prst="rect">
            <a:avLst/>
          </a:prstGeom>
          <a:noFill/>
          <a:ln>
            <a:solidFill>
              <a:schemeClr val="tx1"/>
            </a:solidFill>
          </a:ln>
        </p:spPr>
        <p:txBody>
          <a:bodyPr wrap="square" rtlCol="0">
            <a:spAutoFit/>
          </a:bodyPr>
          <a:lstStyle/>
          <a:p>
            <a:pPr latinLnBrk="1"/>
            <a:r>
              <a:rPr lang="en-CA" sz="1100" dirty="0"/>
              <a:t>Start:  AIC=15583.24</a:t>
            </a:r>
          </a:p>
          <a:p>
            <a:pPr latinLnBrk="1"/>
            <a:r>
              <a:rPr lang="en-CA" sz="1100" dirty="0"/>
              <a:t>Income ~ </a:t>
            </a:r>
            <a:r>
              <a:rPr lang="en-CA" sz="1100" dirty="0" err="1"/>
              <a:t>occupation_status</a:t>
            </a:r>
            <a:r>
              <a:rPr lang="en-CA" sz="1100" dirty="0"/>
              <a:t> + </a:t>
            </a:r>
            <a:r>
              <a:rPr lang="en-CA" sz="1100" dirty="0" err="1"/>
              <a:t>Marital_Status</a:t>
            </a:r>
            <a:r>
              <a:rPr lang="en-CA" sz="1100" dirty="0"/>
              <a:t> + </a:t>
            </a:r>
            <a:r>
              <a:rPr lang="en-CA" sz="1100" dirty="0" err="1"/>
              <a:t>Capital.Gain</a:t>
            </a:r>
            <a:r>
              <a:rPr lang="en-CA" sz="1100" dirty="0"/>
              <a:t> + </a:t>
            </a:r>
          </a:p>
          <a:p>
            <a:pPr latinLnBrk="1"/>
            <a:r>
              <a:rPr lang="en-CA" sz="1100" dirty="0"/>
              <a:t>    </a:t>
            </a:r>
            <a:r>
              <a:rPr lang="en-CA" sz="1100" dirty="0" err="1"/>
              <a:t>Capital.Loss</a:t>
            </a:r>
            <a:r>
              <a:rPr lang="en-CA" sz="1100" dirty="0"/>
              <a:t> + +</a:t>
            </a:r>
            <a:r>
              <a:rPr lang="en-CA" sz="1100" dirty="0" err="1"/>
              <a:t>Marital_Status:Capital.Gain</a:t>
            </a:r>
            <a:endParaRPr lang="en-CA" sz="1100" dirty="0"/>
          </a:p>
          <a:p>
            <a:pPr latinLnBrk="1"/>
            <a:r>
              <a:rPr lang="en-CA" sz="1100" dirty="0"/>
              <a:t> </a:t>
            </a:r>
          </a:p>
          <a:p>
            <a:pPr latinLnBrk="1"/>
            <a:r>
              <a:rPr lang="en-CA" sz="1100" dirty="0"/>
              <a:t>                              Df Deviance   AIC</a:t>
            </a:r>
          </a:p>
          <a:p>
            <a:pPr latinLnBrk="1"/>
            <a:r>
              <a:rPr lang="en-CA" sz="1100" dirty="0"/>
              <a:t>&lt;none&gt;                              15567 15583</a:t>
            </a:r>
          </a:p>
          <a:p>
            <a:pPr latinLnBrk="1"/>
            <a:r>
              <a:rPr lang="en-CA" sz="1100" dirty="0"/>
              <a:t>- </a:t>
            </a:r>
            <a:r>
              <a:rPr lang="en-CA" sz="1100" dirty="0" err="1"/>
              <a:t>Marital_Status:Capital.Gain</a:t>
            </a:r>
            <a:r>
              <a:rPr lang="en-CA" sz="1100" dirty="0"/>
              <a:t>  1    15589 15603</a:t>
            </a:r>
          </a:p>
          <a:p>
            <a:pPr latinLnBrk="1"/>
            <a:r>
              <a:rPr lang="en-CA" sz="1100" dirty="0"/>
              <a:t>- </a:t>
            </a:r>
            <a:r>
              <a:rPr lang="en-CA" sz="1100" dirty="0" err="1"/>
              <a:t>Capital.Loss</a:t>
            </a:r>
            <a:r>
              <a:rPr lang="en-CA" sz="1100" dirty="0"/>
              <a:t>                 1    15826 15840</a:t>
            </a:r>
          </a:p>
          <a:p>
            <a:pPr latinLnBrk="1"/>
            <a:r>
              <a:rPr lang="en-CA" sz="1100" dirty="0"/>
              <a:t>- </a:t>
            </a:r>
            <a:r>
              <a:rPr lang="en-CA" sz="1100" dirty="0" err="1"/>
              <a:t>occupation_status</a:t>
            </a:r>
            <a:r>
              <a:rPr lang="en-CA" sz="1100" dirty="0"/>
              <a:t>            3    17084 17094</a:t>
            </a:r>
          </a:p>
          <a:p>
            <a:endParaRPr lang="en-CA" dirty="0"/>
          </a:p>
        </p:txBody>
      </p:sp>
      <p:pic>
        <p:nvPicPr>
          <p:cNvPr id="5" name="Recorded Sound">
            <a:hlinkClick r:id="" action="ppaction://media"/>
            <a:extLst>
              <a:ext uri="{FF2B5EF4-FFF2-40B4-BE49-F238E27FC236}">
                <a16:creationId xmlns:a16="http://schemas.microsoft.com/office/drawing/2014/main" id="{FD73F0F3-94E0-4C5A-A1E5-A0742563CE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77611" y="4192053"/>
            <a:ext cx="487363" cy="487363"/>
          </a:xfrm>
          <a:prstGeom prst="rect">
            <a:avLst/>
          </a:prstGeom>
        </p:spPr>
      </p:pic>
    </p:spTree>
    <p:extLst>
      <p:ext uri="{BB962C8B-B14F-4D97-AF65-F5344CB8AC3E}">
        <p14:creationId xmlns:p14="http://schemas.microsoft.com/office/powerpoint/2010/main" val="1301796411"/>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C279-A758-4222-B5E4-E2B1A1EE4E6E}"/>
              </a:ext>
            </a:extLst>
          </p:cNvPr>
          <p:cNvSpPr>
            <a:spLocks noGrp="1"/>
          </p:cNvSpPr>
          <p:nvPr>
            <p:ph type="title"/>
          </p:nvPr>
        </p:nvSpPr>
        <p:spPr>
          <a:xfrm>
            <a:off x="1047750" y="57151"/>
            <a:ext cx="6996600" cy="414338"/>
          </a:xfrm>
        </p:spPr>
        <p:txBody>
          <a:bodyPr/>
          <a:lstStyle/>
          <a:p>
            <a:r>
              <a:rPr lang="en-CA" dirty="0"/>
              <a:t>Likelihood Ratio Test (Interaction vs Non-Interaction model)</a:t>
            </a:r>
          </a:p>
        </p:txBody>
      </p:sp>
      <p:sp>
        <p:nvSpPr>
          <p:cNvPr id="4" name="Slide Number Placeholder 3">
            <a:extLst>
              <a:ext uri="{FF2B5EF4-FFF2-40B4-BE49-F238E27FC236}">
                <a16:creationId xmlns:a16="http://schemas.microsoft.com/office/drawing/2014/main" id="{B2E586A4-BD0C-4EC6-9A75-6C987DFA26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BC8CCB1-BD3A-4B66-9909-D3C3363F54C0}"/>
                  </a:ext>
                </a:extLst>
              </p:cNvPr>
              <p:cNvSpPr txBox="1"/>
              <p:nvPr/>
            </p:nvSpPr>
            <p:spPr>
              <a:xfrm>
                <a:off x="381243" y="343302"/>
                <a:ext cx="8329613" cy="4895379"/>
              </a:xfrm>
              <a:prstGeom prst="rect">
                <a:avLst/>
              </a:prstGeom>
              <a:noFill/>
            </p:spPr>
            <p:txBody>
              <a:bodyPr wrap="square" rtlCol="0">
                <a:spAutoFit/>
              </a:bodyPr>
              <a:lstStyle/>
              <a:p>
                <a:r>
                  <a:rPr lang="en-CA" sz="1000" b="1" dirty="0"/>
                  <a:t>Step 1: </a:t>
                </a:r>
                <a:r>
                  <a:rPr lang="en-CA" sz="1000" dirty="0"/>
                  <a:t>Hypothesis:</a:t>
                </a:r>
              </a:p>
              <a:p>
                <a:r>
                  <a:rPr lang="en-CA" sz="1000" dirty="0"/>
                  <a:t> H</a:t>
                </a:r>
                <a:r>
                  <a:rPr lang="en-CA" sz="400" dirty="0"/>
                  <a:t>o</a:t>
                </a:r>
                <a:r>
                  <a:rPr lang="en-CA" sz="1000" dirty="0"/>
                  <a:t> : Reduced model is appropriate [logit(Income)= </a:t>
                </a:r>
                <a:r>
                  <a:rPr lang="el-GR" sz="1000" dirty="0"/>
                  <a:t>α</a:t>
                </a:r>
                <a:r>
                  <a:rPr lang="en-CA" sz="1000" dirty="0"/>
                  <a:t> + </a:t>
                </a:r>
                <a14:m>
                  <m:oMath xmlns:m="http://schemas.openxmlformats.org/officeDocument/2006/math">
                    <m:sSub>
                      <m:sSubPr>
                        <m:ctrlPr>
                          <a:rPr lang="en-CA" sz="1000" i="1">
                            <a:latin typeface="Cambria Math" panose="02040503050406030204" pitchFamily="18" charset="0"/>
                          </a:rPr>
                        </m:ctrlPr>
                      </m:sSubPr>
                      <m:e>
                        <m:r>
                          <m:rPr>
                            <m:sty m:val="p"/>
                          </m:rPr>
                          <a:rPr lang="en-CA" sz="1000">
                            <a:latin typeface="Cambria Math" panose="02040503050406030204" pitchFamily="18" charset="0"/>
                          </a:rPr>
                          <m:t>β</m:t>
                        </m:r>
                      </m:e>
                      <m:sub>
                        <m:r>
                          <a:rPr lang="en-CA" sz="1000">
                            <a:latin typeface="Cambria Math" panose="02040503050406030204" pitchFamily="18" charset="0"/>
                          </a:rPr>
                          <m:t>1</m:t>
                        </m:r>
                      </m:sub>
                    </m:sSub>
                  </m:oMath>
                </a14:m>
                <a:r>
                  <a:rPr lang="en-CA" sz="1000" dirty="0"/>
                  <a:t>(</a:t>
                </a:r>
                <a:r>
                  <a:rPr lang="en-CA" sz="1000" dirty="0" err="1"/>
                  <a:t>occupation_status</a:t>
                </a:r>
                <a:r>
                  <a:rPr lang="en-CA" sz="1000" dirty="0"/>
                  <a:t>)+</a:t>
                </a:r>
                <a14:m>
                  <m:oMath xmlns:m="http://schemas.openxmlformats.org/officeDocument/2006/math">
                    <m:sSub>
                      <m:sSubPr>
                        <m:ctrlPr>
                          <a:rPr lang="en-CA" sz="1000" i="1" dirty="0">
                            <a:latin typeface="Cambria Math" panose="02040503050406030204" pitchFamily="18" charset="0"/>
                          </a:rPr>
                        </m:ctrlPr>
                      </m:sSubPr>
                      <m:e>
                        <m:r>
                          <m:rPr>
                            <m:sty m:val="p"/>
                          </m:rPr>
                          <a:rPr lang="en-CA" sz="1000" dirty="0">
                            <a:latin typeface="Cambria Math" panose="02040503050406030204" pitchFamily="18" charset="0"/>
                          </a:rPr>
                          <m:t>β</m:t>
                        </m:r>
                      </m:e>
                      <m:sub>
                        <m:r>
                          <a:rPr lang="en-CA" sz="1000" dirty="0">
                            <a:latin typeface="Cambria Math" panose="02040503050406030204" pitchFamily="18" charset="0"/>
                          </a:rPr>
                          <m:t>2</m:t>
                        </m:r>
                      </m:sub>
                    </m:sSub>
                  </m:oMath>
                </a14:m>
                <a:r>
                  <a:rPr lang="en-CA" sz="1000" dirty="0"/>
                  <a:t> (</a:t>
                </a:r>
                <a:r>
                  <a:rPr lang="en-CA" sz="1000" dirty="0" err="1"/>
                  <a:t>Marital_Status</a:t>
                </a:r>
                <a:r>
                  <a:rPr lang="en-CA" sz="1000" dirty="0"/>
                  <a:t>)+ </a:t>
                </a:r>
                <a14:m>
                  <m:oMath xmlns:m="http://schemas.openxmlformats.org/officeDocument/2006/math">
                    <m:sSub>
                      <m:sSubPr>
                        <m:ctrlPr>
                          <a:rPr lang="en-CA" sz="1000" i="1">
                            <a:latin typeface="Cambria Math" panose="02040503050406030204" pitchFamily="18" charset="0"/>
                          </a:rPr>
                        </m:ctrlPr>
                      </m:sSubPr>
                      <m:e>
                        <m:r>
                          <m:rPr>
                            <m:sty m:val="p"/>
                          </m:rPr>
                          <a:rPr lang="en-CA" sz="1000">
                            <a:latin typeface="Cambria Math" panose="02040503050406030204" pitchFamily="18" charset="0"/>
                          </a:rPr>
                          <m:t>β</m:t>
                        </m:r>
                      </m:e>
                      <m:sub>
                        <m:r>
                          <a:rPr lang="en-CA" sz="1000">
                            <a:latin typeface="Cambria Math" panose="02040503050406030204" pitchFamily="18" charset="0"/>
                          </a:rPr>
                          <m:t>3</m:t>
                        </m:r>
                      </m:sub>
                    </m:sSub>
                  </m:oMath>
                </a14:m>
                <a:r>
                  <a:rPr lang="en-CA" sz="1000" dirty="0"/>
                  <a:t> (</a:t>
                </a:r>
                <a:r>
                  <a:rPr lang="en-CA" sz="1000" dirty="0" err="1"/>
                  <a:t>Capital.Gain</a:t>
                </a:r>
                <a:r>
                  <a:rPr lang="en-CA" sz="1000" dirty="0"/>
                  <a:t>)+</a:t>
                </a:r>
                <a14:m>
                  <m:oMath xmlns:m="http://schemas.openxmlformats.org/officeDocument/2006/math">
                    <m:sSub>
                      <m:sSubPr>
                        <m:ctrlPr>
                          <a:rPr lang="en-CA" sz="1000" i="1">
                            <a:latin typeface="Cambria Math" panose="02040503050406030204" pitchFamily="18" charset="0"/>
                          </a:rPr>
                        </m:ctrlPr>
                      </m:sSubPr>
                      <m:e>
                        <m:r>
                          <m:rPr>
                            <m:sty m:val="p"/>
                          </m:rPr>
                          <a:rPr lang="en-CA" sz="1000">
                            <a:latin typeface="Cambria Math" panose="02040503050406030204" pitchFamily="18" charset="0"/>
                          </a:rPr>
                          <m:t>β</m:t>
                        </m:r>
                      </m:e>
                      <m:sub>
                        <m:r>
                          <a:rPr lang="en-CA" sz="1000">
                            <a:latin typeface="Cambria Math" panose="02040503050406030204" pitchFamily="18" charset="0"/>
                          </a:rPr>
                          <m:t>4</m:t>
                        </m:r>
                      </m:sub>
                    </m:sSub>
                  </m:oMath>
                </a14:m>
                <a:r>
                  <a:rPr lang="en-CA" sz="1000" dirty="0"/>
                  <a:t> (</a:t>
                </a:r>
                <a:r>
                  <a:rPr lang="en-CA" sz="1000" dirty="0" err="1"/>
                  <a:t>Capital.Loss</a:t>
                </a:r>
                <a:r>
                  <a:rPr lang="en-CA" sz="1000" dirty="0"/>
                  <a:t>)]  </a:t>
                </a:r>
              </a:p>
              <a:p>
                <a:r>
                  <a:rPr lang="en-CA" sz="1000" dirty="0"/>
                  <a:t> H</a:t>
                </a:r>
                <a:r>
                  <a:rPr lang="en-CA" sz="400" dirty="0"/>
                  <a:t>a</a:t>
                </a:r>
                <a:r>
                  <a:rPr lang="en-CA" sz="1000" dirty="0"/>
                  <a:t> : Full model is appropriate [logit(Income)= </a:t>
                </a:r>
                <a:r>
                  <a:rPr lang="el-GR" sz="1000" dirty="0"/>
                  <a:t>α</a:t>
                </a:r>
                <a:r>
                  <a:rPr lang="en-CA" sz="1000" dirty="0"/>
                  <a:t> + </a:t>
                </a:r>
                <a14:m>
                  <m:oMath xmlns:m="http://schemas.openxmlformats.org/officeDocument/2006/math">
                    <m:sSub>
                      <m:sSubPr>
                        <m:ctrlPr>
                          <a:rPr lang="en-CA" sz="1000" i="1">
                            <a:latin typeface="Cambria Math" panose="02040503050406030204" pitchFamily="18" charset="0"/>
                          </a:rPr>
                        </m:ctrlPr>
                      </m:sSubPr>
                      <m:e>
                        <m:r>
                          <m:rPr>
                            <m:sty m:val="p"/>
                          </m:rPr>
                          <a:rPr lang="en-CA" sz="1000">
                            <a:latin typeface="Cambria Math" panose="02040503050406030204" pitchFamily="18" charset="0"/>
                          </a:rPr>
                          <m:t>β</m:t>
                        </m:r>
                      </m:e>
                      <m:sub>
                        <m:r>
                          <a:rPr lang="en-CA" sz="1000">
                            <a:latin typeface="Cambria Math" panose="02040503050406030204" pitchFamily="18" charset="0"/>
                          </a:rPr>
                          <m:t>1</m:t>
                        </m:r>
                      </m:sub>
                    </m:sSub>
                  </m:oMath>
                </a14:m>
                <a:r>
                  <a:rPr lang="en-CA" sz="1000" dirty="0"/>
                  <a:t>(</a:t>
                </a:r>
                <a:r>
                  <a:rPr lang="en-CA" sz="1000" dirty="0" err="1"/>
                  <a:t>occupation_status</a:t>
                </a:r>
                <a:r>
                  <a:rPr lang="en-CA" sz="1000" dirty="0"/>
                  <a:t>)+</a:t>
                </a:r>
                <a14:m>
                  <m:oMath xmlns:m="http://schemas.openxmlformats.org/officeDocument/2006/math">
                    <m:sSub>
                      <m:sSubPr>
                        <m:ctrlPr>
                          <a:rPr lang="en-CA" sz="1000" i="1" dirty="0">
                            <a:latin typeface="Cambria Math" panose="02040503050406030204" pitchFamily="18" charset="0"/>
                          </a:rPr>
                        </m:ctrlPr>
                      </m:sSubPr>
                      <m:e>
                        <m:r>
                          <m:rPr>
                            <m:sty m:val="p"/>
                          </m:rPr>
                          <a:rPr lang="en-CA" sz="1000" dirty="0">
                            <a:latin typeface="Cambria Math" panose="02040503050406030204" pitchFamily="18" charset="0"/>
                          </a:rPr>
                          <m:t>β</m:t>
                        </m:r>
                      </m:e>
                      <m:sub>
                        <m:r>
                          <a:rPr lang="en-CA" sz="1000" dirty="0">
                            <a:latin typeface="Cambria Math" panose="02040503050406030204" pitchFamily="18" charset="0"/>
                          </a:rPr>
                          <m:t>2</m:t>
                        </m:r>
                      </m:sub>
                    </m:sSub>
                  </m:oMath>
                </a14:m>
                <a:r>
                  <a:rPr lang="en-CA" sz="1000" dirty="0"/>
                  <a:t> (</a:t>
                </a:r>
                <a:r>
                  <a:rPr lang="en-CA" sz="1000" dirty="0" err="1"/>
                  <a:t>Marital_Status</a:t>
                </a:r>
                <a:r>
                  <a:rPr lang="en-CA" sz="1000" dirty="0"/>
                  <a:t>)+ </a:t>
                </a:r>
                <a14:m>
                  <m:oMath xmlns:m="http://schemas.openxmlformats.org/officeDocument/2006/math">
                    <m:sSub>
                      <m:sSubPr>
                        <m:ctrlPr>
                          <a:rPr lang="en-CA" sz="1000" i="1">
                            <a:latin typeface="Cambria Math" panose="02040503050406030204" pitchFamily="18" charset="0"/>
                          </a:rPr>
                        </m:ctrlPr>
                      </m:sSubPr>
                      <m:e>
                        <m:r>
                          <m:rPr>
                            <m:sty m:val="p"/>
                          </m:rPr>
                          <a:rPr lang="en-CA" sz="1000">
                            <a:latin typeface="Cambria Math" panose="02040503050406030204" pitchFamily="18" charset="0"/>
                          </a:rPr>
                          <m:t>β</m:t>
                        </m:r>
                      </m:e>
                      <m:sub>
                        <m:r>
                          <a:rPr lang="en-CA" sz="1000">
                            <a:latin typeface="Cambria Math" panose="02040503050406030204" pitchFamily="18" charset="0"/>
                          </a:rPr>
                          <m:t>3</m:t>
                        </m:r>
                      </m:sub>
                    </m:sSub>
                  </m:oMath>
                </a14:m>
                <a:r>
                  <a:rPr lang="en-CA" sz="1000" dirty="0"/>
                  <a:t> (</a:t>
                </a:r>
                <a:r>
                  <a:rPr lang="en-CA" sz="1000" dirty="0" err="1"/>
                  <a:t>Capital.Gain</a:t>
                </a:r>
                <a:r>
                  <a:rPr lang="en-CA" sz="1000" dirty="0"/>
                  <a:t>)+</a:t>
                </a:r>
                <a14:m>
                  <m:oMath xmlns:m="http://schemas.openxmlformats.org/officeDocument/2006/math">
                    <m:sSub>
                      <m:sSubPr>
                        <m:ctrlPr>
                          <a:rPr lang="en-CA" sz="1000" i="1">
                            <a:latin typeface="Cambria Math" panose="02040503050406030204" pitchFamily="18" charset="0"/>
                          </a:rPr>
                        </m:ctrlPr>
                      </m:sSubPr>
                      <m:e>
                        <m:r>
                          <m:rPr>
                            <m:sty m:val="p"/>
                          </m:rPr>
                          <a:rPr lang="en-CA" sz="1000">
                            <a:latin typeface="Cambria Math" panose="02040503050406030204" pitchFamily="18" charset="0"/>
                          </a:rPr>
                          <m:t>β</m:t>
                        </m:r>
                      </m:e>
                      <m:sub>
                        <m:r>
                          <a:rPr lang="en-CA" sz="1000">
                            <a:latin typeface="Cambria Math" panose="02040503050406030204" pitchFamily="18" charset="0"/>
                          </a:rPr>
                          <m:t>4</m:t>
                        </m:r>
                      </m:sub>
                    </m:sSub>
                  </m:oMath>
                </a14:m>
                <a:r>
                  <a:rPr lang="en-CA" sz="1000" dirty="0"/>
                  <a:t>(</a:t>
                </a:r>
                <a:r>
                  <a:rPr lang="en-CA" sz="1000" dirty="0" err="1"/>
                  <a:t>Capital.Loss</a:t>
                </a:r>
                <a:r>
                  <a:rPr lang="en-CA" sz="1000" dirty="0"/>
                  <a:t>)+</a:t>
                </a:r>
                <a14:m>
                  <m:oMath xmlns:m="http://schemas.openxmlformats.org/officeDocument/2006/math">
                    <m:sSub>
                      <m:sSubPr>
                        <m:ctrlPr>
                          <a:rPr lang="en-CA" sz="1000" i="1" dirty="0">
                            <a:latin typeface="Cambria Math" panose="02040503050406030204" pitchFamily="18" charset="0"/>
                          </a:rPr>
                        </m:ctrlPr>
                      </m:sSubPr>
                      <m:e>
                        <m:r>
                          <m:rPr>
                            <m:sty m:val="p"/>
                          </m:rPr>
                          <a:rPr lang="en-CA" sz="1000" dirty="0">
                            <a:latin typeface="Cambria Math" panose="02040503050406030204" pitchFamily="18" charset="0"/>
                          </a:rPr>
                          <m:t>β</m:t>
                        </m:r>
                      </m:e>
                      <m:sub>
                        <m:r>
                          <a:rPr lang="en-CA" sz="1000" dirty="0">
                            <a:latin typeface="Cambria Math" panose="02040503050406030204" pitchFamily="18" charset="0"/>
                          </a:rPr>
                          <m:t>5</m:t>
                        </m:r>
                      </m:sub>
                    </m:sSub>
                  </m:oMath>
                </a14:m>
                <a:r>
                  <a:rPr lang="en-CA" sz="1000" dirty="0"/>
                  <a:t>(</a:t>
                </a:r>
                <a:r>
                  <a:rPr lang="en-CA" sz="1000" dirty="0" err="1"/>
                  <a:t>Marital_Status</a:t>
                </a:r>
                <a:r>
                  <a:rPr lang="en-CA" sz="1000" dirty="0"/>
                  <a:t>*</a:t>
                </a:r>
                <a:r>
                  <a:rPr lang="en-CA" sz="1000" dirty="0" err="1"/>
                  <a:t>Capital.Gain</a:t>
                </a:r>
                <a:r>
                  <a:rPr lang="en-CA" sz="1000" dirty="0"/>
                  <a:t>)]</a:t>
                </a:r>
              </a:p>
              <a:p>
                <a:endParaRPr lang="en-CA" sz="1000" dirty="0"/>
              </a:p>
              <a:p>
                <a:endParaRPr lang="en-CA" sz="1000" dirty="0"/>
              </a:p>
              <a:p>
                <a:endParaRPr lang="en-CA" sz="1000" dirty="0"/>
              </a:p>
              <a:p>
                <a:endParaRPr lang="en-CA" sz="1000" dirty="0"/>
              </a:p>
              <a:p>
                <a:endParaRPr lang="en-CA" sz="1000" dirty="0"/>
              </a:p>
              <a:p>
                <a:endParaRPr lang="en-CA" sz="1000" dirty="0"/>
              </a:p>
              <a:p>
                <a:endParaRPr lang="en-CA" sz="1000" dirty="0"/>
              </a:p>
              <a:p>
                <a:endParaRPr lang="en-CA" sz="1000" dirty="0"/>
              </a:p>
              <a:p>
                <a:endParaRPr lang="en-CA" sz="1000" dirty="0"/>
              </a:p>
              <a:p>
                <a:endParaRPr lang="en-CA" sz="1000" dirty="0"/>
              </a:p>
              <a:p>
                <a:r>
                  <a:rPr lang="en-CA" sz="1000" b="1" dirty="0"/>
                  <a:t>Step 2: </a:t>
                </a:r>
                <a:r>
                  <a:rPr lang="en-CA" sz="1000" dirty="0"/>
                  <a:t>Calculate </a:t>
                </a:r>
                <a14:m>
                  <m:oMath xmlns:m="http://schemas.openxmlformats.org/officeDocument/2006/math">
                    <m:sSup>
                      <m:sSupPr>
                        <m:ctrlPr>
                          <a:rPr lang="en-CA" sz="1000" i="1">
                            <a:latin typeface="Cambria Math" panose="02040503050406030204" pitchFamily="18" charset="0"/>
                          </a:rPr>
                        </m:ctrlPr>
                      </m:sSupPr>
                      <m:e>
                        <m:r>
                          <m:rPr>
                            <m:sty m:val="p"/>
                          </m:rPr>
                          <a:rPr lang="en-CA" sz="1000">
                            <a:latin typeface="Cambria Math" panose="02040503050406030204" pitchFamily="18" charset="0"/>
                          </a:rPr>
                          <m:t>G</m:t>
                        </m:r>
                      </m:e>
                      <m:sup>
                        <m:r>
                          <a:rPr lang="en-CA" sz="1000">
                            <a:latin typeface="Cambria Math" panose="02040503050406030204" pitchFamily="18" charset="0"/>
                          </a:rPr>
                          <m:t>2</m:t>
                        </m:r>
                      </m:sup>
                    </m:sSup>
                  </m:oMath>
                </a14:m>
                <a:endParaRPr lang="en-CA" sz="1000" dirty="0"/>
              </a:p>
              <a:p>
                <a:r>
                  <a:rPr lang="en-CA" sz="1000" dirty="0"/>
                  <a:t>                    </a:t>
                </a:r>
                <a14:m>
                  <m:oMath xmlns:m="http://schemas.openxmlformats.org/officeDocument/2006/math">
                    <m:sSup>
                      <m:sSupPr>
                        <m:ctrlPr>
                          <a:rPr lang="en-CA" sz="1000" i="1">
                            <a:latin typeface="Cambria Math" panose="02040503050406030204" pitchFamily="18" charset="0"/>
                          </a:rPr>
                        </m:ctrlPr>
                      </m:sSupPr>
                      <m:e>
                        <m:r>
                          <a:rPr lang="en-CA" sz="1000" i="1">
                            <a:latin typeface="Cambria Math" panose="02040503050406030204" pitchFamily="18" charset="0"/>
                          </a:rPr>
                          <m:t>𝐺</m:t>
                        </m:r>
                      </m:e>
                      <m:sup>
                        <m:r>
                          <a:rPr lang="en-CA" sz="1000">
                            <a:latin typeface="Cambria Math" panose="02040503050406030204" pitchFamily="18" charset="0"/>
                          </a:rPr>
                          <m:t>2</m:t>
                        </m:r>
                      </m:sup>
                    </m:sSup>
                  </m:oMath>
                </a14:m>
                <a:r>
                  <a:rPr lang="en-CA" sz="1000" dirty="0"/>
                  <a:t>= Residual deviance(Reduced model) –Residual deviance(Full model)</a:t>
                </a:r>
              </a:p>
              <a:p>
                <a:r>
                  <a:rPr lang="en-CA" sz="1000" dirty="0"/>
                  <a:t>                        </a:t>
                </a:r>
                <a14:m>
                  <m:oMath xmlns:m="http://schemas.openxmlformats.org/officeDocument/2006/math">
                    <m:sSup>
                      <m:sSupPr>
                        <m:ctrlPr>
                          <a:rPr lang="en-CA" sz="1000" i="1">
                            <a:latin typeface="Cambria Math" panose="02040503050406030204" pitchFamily="18" charset="0"/>
                          </a:rPr>
                        </m:ctrlPr>
                      </m:sSupPr>
                      <m:e>
                        <m:r>
                          <a:rPr lang="en-CA" sz="1000" i="1">
                            <a:latin typeface="Cambria Math" panose="02040503050406030204" pitchFamily="18" charset="0"/>
                          </a:rPr>
                          <m:t>𝐺</m:t>
                        </m:r>
                      </m:e>
                      <m:sup>
                        <m:r>
                          <a:rPr lang="en-CA" sz="1000">
                            <a:latin typeface="Cambria Math" panose="02040503050406030204" pitchFamily="18" charset="0"/>
                          </a:rPr>
                          <m:t>2</m:t>
                        </m:r>
                      </m:sup>
                    </m:sSup>
                  </m:oMath>
                </a14:m>
                <a:r>
                  <a:rPr lang="en-CA" sz="1000" dirty="0"/>
                  <a:t> = 22</a:t>
                </a:r>
              </a:p>
              <a:p>
                <a:r>
                  <a:rPr lang="en-CA" sz="1000" b="1" dirty="0"/>
                  <a:t>Step 3</a:t>
                </a:r>
                <a:r>
                  <a:rPr lang="en-CA" sz="1000" dirty="0"/>
                  <a:t>: Calculate degrees of freedom</a:t>
                </a:r>
              </a:p>
              <a:p>
                <a:r>
                  <a:rPr lang="en-CA" sz="1000" dirty="0"/>
                  <a:t>             df for reduced model = 5</a:t>
                </a:r>
              </a:p>
              <a:p>
                <a:r>
                  <a:rPr lang="en-CA" sz="1000" dirty="0"/>
                  <a:t>             df for full model = 6</a:t>
                </a:r>
              </a:p>
              <a:p>
                <a:r>
                  <a:rPr lang="en-CA" sz="1000" dirty="0"/>
                  <a:t>              So, df = 2-1 = 1</a:t>
                </a:r>
              </a:p>
              <a:p>
                <a:endParaRPr lang="en-CA" sz="1000" b="1" dirty="0"/>
              </a:p>
              <a:p>
                <a:r>
                  <a:rPr lang="en-CA" sz="1000" b="1" dirty="0"/>
                  <a:t>Step 4: </a:t>
                </a:r>
                <a14:m>
                  <m:oMath xmlns:m="http://schemas.openxmlformats.org/officeDocument/2006/math">
                    <m:sSup>
                      <m:sSupPr>
                        <m:ctrlPr>
                          <a:rPr lang="en-CA" sz="1000" i="1">
                            <a:latin typeface="Cambria Math" panose="02040503050406030204" pitchFamily="18" charset="0"/>
                          </a:rPr>
                        </m:ctrlPr>
                      </m:sSupPr>
                      <m:e>
                        <m:r>
                          <m:rPr>
                            <m:sty m:val="p"/>
                          </m:rPr>
                          <a:rPr lang="en-CA" sz="1000">
                            <a:latin typeface="Cambria Math" panose="02040503050406030204" pitchFamily="18" charset="0"/>
                          </a:rPr>
                          <m:t>G</m:t>
                        </m:r>
                      </m:e>
                      <m:sup>
                        <m:r>
                          <a:rPr lang="en-CA" sz="1000">
                            <a:latin typeface="Cambria Math" panose="02040503050406030204" pitchFamily="18" charset="0"/>
                          </a:rPr>
                          <m:t>2</m:t>
                        </m:r>
                      </m:sup>
                    </m:sSup>
                    <m:r>
                      <a:rPr lang="en-CA" sz="1000">
                        <a:latin typeface="Cambria Math" panose="02040503050406030204" pitchFamily="18" charset="0"/>
                      </a:rPr>
                      <m:t>~</m:t>
                    </m:r>
                    <m:sSubSup>
                      <m:sSubSupPr>
                        <m:ctrlPr>
                          <a:rPr lang="en-CA" sz="1000" i="1">
                            <a:latin typeface="Cambria Math" panose="02040503050406030204" pitchFamily="18" charset="0"/>
                          </a:rPr>
                        </m:ctrlPr>
                      </m:sSubSupPr>
                      <m:e>
                        <m:r>
                          <m:rPr>
                            <m:sty m:val="p"/>
                          </m:rPr>
                          <a:rPr lang="en-CA" sz="1000">
                            <a:latin typeface="Cambria Math" panose="02040503050406030204" pitchFamily="18" charset="0"/>
                          </a:rPr>
                          <m:t>x</m:t>
                        </m:r>
                      </m:e>
                      <m:sub>
                        <m:r>
                          <a:rPr lang="en-CA" sz="1000">
                            <a:latin typeface="Cambria Math" panose="02040503050406030204" pitchFamily="18" charset="0"/>
                          </a:rPr>
                          <m:t>1</m:t>
                        </m:r>
                      </m:sub>
                      <m:sup>
                        <m:r>
                          <a:rPr lang="en-CA" sz="1000">
                            <a:latin typeface="Cambria Math" panose="02040503050406030204" pitchFamily="18" charset="0"/>
                          </a:rPr>
                          <m:t>2</m:t>
                        </m:r>
                      </m:sup>
                    </m:sSubSup>
                  </m:oMath>
                </a14:m>
                <a:endParaRPr lang="en-CA" sz="1000" dirty="0"/>
              </a:p>
              <a:p>
                <a:r>
                  <a:rPr lang="en-CA" sz="1000" dirty="0"/>
                  <a:t>From chi-square table, we found that p-value &lt; α(0.05).</a:t>
                </a:r>
              </a:p>
              <a:p>
                <a:endParaRPr lang="en-CA" sz="1000" b="1" dirty="0"/>
              </a:p>
              <a:p>
                <a:r>
                  <a:rPr lang="en-CA" sz="1000" b="1" dirty="0"/>
                  <a:t>Step 5: </a:t>
                </a:r>
                <a:r>
                  <a:rPr lang="en-CA" sz="1000" dirty="0"/>
                  <a:t>Conclusion</a:t>
                </a:r>
              </a:p>
              <a:p>
                <a:r>
                  <a:rPr lang="en-CA" sz="1000" dirty="0"/>
                  <a:t>Since p-value is less than α, we can reject H</a:t>
                </a:r>
                <a:r>
                  <a:rPr lang="en-CA" sz="400" dirty="0"/>
                  <a:t>o.</a:t>
                </a:r>
                <a:r>
                  <a:rPr lang="en-CA" sz="1000" dirty="0"/>
                  <a:t> Thus, we have sufficient statistical evidence to conclude that interaction model is significant.</a:t>
                </a:r>
              </a:p>
              <a:p>
                <a:endParaRPr lang="en-CA" dirty="0"/>
              </a:p>
              <a:p>
                <a:endParaRPr lang="en-CA" dirty="0"/>
              </a:p>
              <a:p>
                <a:endParaRPr lang="en-CA" dirty="0"/>
              </a:p>
            </p:txBody>
          </p:sp>
        </mc:Choice>
        <mc:Fallback xmlns="">
          <p:sp>
            <p:nvSpPr>
              <p:cNvPr id="5" name="TextBox 4">
                <a:extLst>
                  <a:ext uri="{FF2B5EF4-FFF2-40B4-BE49-F238E27FC236}">
                    <a16:creationId xmlns:a16="http://schemas.microsoft.com/office/drawing/2014/main" id="{BBC8CCB1-BD3A-4B66-9909-D3C3363F54C0}"/>
                  </a:ext>
                </a:extLst>
              </p:cNvPr>
              <p:cNvSpPr txBox="1">
                <a:spLocks noRot="1" noChangeAspect="1" noMove="1" noResize="1" noEditPoints="1" noAdjustHandles="1" noChangeArrowheads="1" noChangeShapeType="1" noTextEdit="1"/>
              </p:cNvSpPr>
              <p:nvPr/>
            </p:nvSpPr>
            <p:spPr>
              <a:xfrm>
                <a:off x="381243" y="343302"/>
                <a:ext cx="8329613" cy="4895379"/>
              </a:xfrm>
              <a:prstGeom prst="rect">
                <a:avLst/>
              </a:prstGeom>
              <a:blipFill>
                <a:blip r:embed="rId4"/>
                <a:stretch>
                  <a:fillRect/>
                </a:stretch>
              </a:blipFill>
            </p:spPr>
            <p:txBody>
              <a:bodyPr/>
              <a:lstStyle/>
              <a:p>
                <a:r>
                  <a:rPr lang="en-CA">
                    <a:noFill/>
                  </a:rPr>
                  <a:t> </a:t>
                </a:r>
              </a:p>
            </p:txBody>
          </p:sp>
        </mc:Fallback>
      </mc:AlternateContent>
      <p:sp>
        <p:nvSpPr>
          <p:cNvPr id="3" name="TextBox 2">
            <a:extLst>
              <a:ext uri="{FF2B5EF4-FFF2-40B4-BE49-F238E27FC236}">
                <a16:creationId xmlns:a16="http://schemas.microsoft.com/office/drawing/2014/main" id="{F79D4AD5-0837-47E6-8C48-8061C23F7BE4}"/>
              </a:ext>
            </a:extLst>
          </p:cNvPr>
          <p:cNvSpPr txBox="1"/>
          <p:nvPr/>
        </p:nvSpPr>
        <p:spPr>
          <a:xfrm>
            <a:off x="433144" y="1008404"/>
            <a:ext cx="4617420" cy="1477328"/>
          </a:xfrm>
          <a:prstGeom prst="rect">
            <a:avLst/>
          </a:prstGeom>
          <a:noFill/>
          <a:ln>
            <a:solidFill>
              <a:schemeClr val="tx1"/>
            </a:solidFill>
          </a:ln>
        </p:spPr>
        <p:txBody>
          <a:bodyPr wrap="square" rtlCol="0">
            <a:spAutoFit/>
          </a:bodyPr>
          <a:lstStyle/>
          <a:p>
            <a:pPr latinLnBrk="1"/>
            <a:r>
              <a:rPr lang="en-CA" sz="1000" dirty="0"/>
              <a:t>Analysis of Deviance Table</a:t>
            </a:r>
          </a:p>
          <a:p>
            <a:pPr latinLnBrk="1"/>
            <a:r>
              <a:rPr lang="en-CA" sz="1000" dirty="0"/>
              <a:t> </a:t>
            </a:r>
          </a:p>
          <a:p>
            <a:pPr latinLnBrk="1"/>
            <a:r>
              <a:rPr lang="en-CA" sz="1000" dirty="0"/>
              <a:t>Model 1: Income ~ </a:t>
            </a:r>
            <a:r>
              <a:rPr lang="en-CA" sz="1000" dirty="0" err="1"/>
              <a:t>occupation_status</a:t>
            </a:r>
            <a:r>
              <a:rPr lang="en-CA" sz="1000" dirty="0"/>
              <a:t> + </a:t>
            </a:r>
            <a:r>
              <a:rPr lang="en-CA" sz="1000" dirty="0" err="1"/>
              <a:t>Marital_Status</a:t>
            </a:r>
            <a:r>
              <a:rPr lang="en-CA" sz="1000" dirty="0"/>
              <a:t> + </a:t>
            </a:r>
            <a:r>
              <a:rPr lang="en-CA" sz="1000" dirty="0" err="1"/>
              <a:t>Capital.Gain</a:t>
            </a:r>
            <a:r>
              <a:rPr lang="en-CA" sz="1000" dirty="0"/>
              <a:t> + </a:t>
            </a:r>
          </a:p>
          <a:p>
            <a:pPr latinLnBrk="1"/>
            <a:r>
              <a:rPr lang="en-CA" sz="1000" dirty="0"/>
              <a:t>    </a:t>
            </a:r>
            <a:r>
              <a:rPr lang="en-CA" sz="1000" dirty="0" err="1"/>
              <a:t>Capital.Loss</a:t>
            </a:r>
            <a:endParaRPr lang="en-CA" sz="1000" dirty="0"/>
          </a:p>
          <a:p>
            <a:pPr latinLnBrk="1"/>
            <a:r>
              <a:rPr lang="en-CA" sz="1000" dirty="0"/>
              <a:t>Model 2: Income ~ </a:t>
            </a:r>
            <a:r>
              <a:rPr lang="en-CA" sz="1000" dirty="0" err="1"/>
              <a:t>occupation_status</a:t>
            </a:r>
            <a:r>
              <a:rPr lang="en-CA" sz="1000" dirty="0"/>
              <a:t> + </a:t>
            </a:r>
            <a:r>
              <a:rPr lang="en-CA" sz="1000" dirty="0" err="1"/>
              <a:t>Marital_Status</a:t>
            </a:r>
            <a:r>
              <a:rPr lang="en-CA" sz="1000" dirty="0"/>
              <a:t> + </a:t>
            </a:r>
            <a:r>
              <a:rPr lang="en-CA" sz="1000" dirty="0" err="1"/>
              <a:t>Capital.Gain</a:t>
            </a:r>
            <a:r>
              <a:rPr lang="en-CA" sz="1000" dirty="0"/>
              <a:t> + </a:t>
            </a:r>
          </a:p>
          <a:p>
            <a:pPr latinLnBrk="1"/>
            <a:r>
              <a:rPr lang="en-CA" sz="1000" dirty="0"/>
              <a:t>    </a:t>
            </a:r>
            <a:r>
              <a:rPr lang="en-CA" sz="1000" dirty="0" err="1"/>
              <a:t>Capital.Loss</a:t>
            </a:r>
            <a:r>
              <a:rPr lang="en-CA" sz="1000" dirty="0"/>
              <a:t>  +</a:t>
            </a:r>
            <a:r>
              <a:rPr lang="en-CA" sz="1000" dirty="0" err="1"/>
              <a:t>Marital_Status:Capital.Gain</a:t>
            </a:r>
            <a:endParaRPr lang="en-CA" sz="1000" dirty="0"/>
          </a:p>
          <a:p>
            <a:pPr latinLnBrk="1"/>
            <a:r>
              <a:rPr lang="en-CA" sz="1000" dirty="0"/>
              <a:t>  </a:t>
            </a:r>
            <a:r>
              <a:rPr lang="en-CA" sz="1000" dirty="0" err="1"/>
              <a:t>Resid</a:t>
            </a:r>
            <a:r>
              <a:rPr lang="en-CA" sz="1000" dirty="0"/>
              <a:t>. Df </a:t>
            </a:r>
            <a:r>
              <a:rPr lang="en-CA" sz="1000" dirty="0" err="1"/>
              <a:t>Resid</a:t>
            </a:r>
            <a:r>
              <a:rPr lang="en-CA" sz="1000" dirty="0"/>
              <a:t>. Dev Df Deviance  </a:t>
            </a:r>
            <a:r>
              <a:rPr lang="en-CA" sz="1000" dirty="0" err="1"/>
              <a:t>Pr</a:t>
            </a:r>
            <a:r>
              <a:rPr lang="en-CA" sz="1000" dirty="0"/>
              <a:t>(&gt;Chi)    </a:t>
            </a:r>
          </a:p>
          <a:p>
            <a:pPr latinLnBrk="1"/>
            <a:r>
              <a:rPr lang="en-CA" sz="1000" dirty="0"/>
              <a:t>1     21106      15589                          </a:t>
            </a:r>
          </a:p>
          <a:p>
            <a:pPr latinLnBrk="1"/>
            <a:r>
              <a:rPr lang="en-CA" sz="1000" dirty="0"/>
              <a:t>2     21105      15567  1   22.095 2.595e-06 ***</a:t>
            </a:r>
          </a:p>
        </p:txBody>
      </p:sp>
      <p:pic>
        <p:nvPicPr>
          <p:cNvPr id="6" name="Recorded Sound">
            <a:hlinkClick r:id="" action="ppaction://media"/>
            <a:extLst>
              <a:ext uri="{FF2B5EF4-FFF2-40B4-BE49-F238E27FC236}">
                <a16:creationId xmlns:a16="http://schemas.microsoft.com/office/drawing/2014/main" id="{EB31D710-21C2-4D46-B5A4-8F7EDEBC6C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9462" y="4656137"/>
            <a:ext cx="487363" cy="487363"/>
          </a:xfrm>
          <a:prstGeom prst="rect">
            <a:avLst/>
          </a:prstGeom>
        </p:spPr>
      </p:pic>
    </p:spTree>
    <p:extLst>
      <p:ext uri="{BB962C8B-B14F-4D97-AF65-F5344CB8AC3E}">
        <p14:creationId xmlns:p14="http://schemas.microsoft.com/office/powerpoint/2010/main" val="515757102"/>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81787-EA94-43EE-A0D4-877672A8386F}"/>
              </a:ext>
            </a:extLst>
          </p:cNvPr>
          <p:cNvSpPr>
            <a:spLocks noGrp="1"/>
          </p:cNvSpPr>
          <p:nvPr>
            <p:ph type="title"/>
          </p:nvPr>
        </p:nvSpPr>
        <p:spPr>
          <a:xfrm>
            <a:off x="971550" y="386631"/>
            <a:ext cx="6996600" cy="807244"/>
          </a:xfrm>
        </p:spPr>
        <p:txBody>
          <a:bodyPr/>
          <a:lstStyle/>
          <a:p>
            <a:r>
              <a:rPr lang="en-CA" dirty="0"/>
              <a:t>Final Model (Using R)</a:t>
            </a:r>
            <a:br>
              <a:rPr lang="en-CA" dirty="0"/>
            </a:br>
            <a:endParaRPr lang="en-CA" dirty="0"/>
          </a:p>
        </p:txBody>
      </p:sp>
      <p:sp>
        <p:nvSpPr>
          <p:cNvPr id="4" name="Slide Number Placeholder 3">
            <a:extLst>
              <a:ext uri="{FF2B5EF4-FFF2-40B4-BE49-F238E27FC236}">
                <a16:creationId xmlns:a16="http://schemas.microsoft.com/office/drawing/2014/main" id="{11505868-CCE8-4E0D-833C-74675632B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5" name="TextBox 4">
            <a:extLst>
              <a:ext uri="{FF2B5EF4-FFF2-40B4-BE49-F238E27FC236}">
                <a16:creationId xmlns:a16="http://schemas.microsoft.com/office/drawing/2014/main" id="{48842EC2-C162-4A35-934D-BE933DE2654B}"/>
              </a:ext>
            </a:extLst>
          </p:cNvPr>
          <p:cNvSpPr txBox="1"/>
          <p:nvPr/>
        </p:nvSpPr>
        <p:spPr>
          <a:xfrm>
            <a:off x="971550" y="1350169"/>
            <a:ext cx="7393781" cy="1384995"/>
          </a:xfrm>
          <a:prstGeom prst="rect">
            <a:avLst/>
          </a:prstGeom>
          <a:noFill/>
        </p:spPr>
        <p:txBody>
          <a:bodyPr wrap="square" rtlCol="0">
            <a:spAutoFit/>
          </a:bodyPr>
          <a:lstStyle/>
          <a:p>
            <a:r>
              <a:rPr lang="en-CA" dirty="0"/>
              <a:t>Logit (Income)= (-2.094) +(0.8902)*</a:t>
            </a:r>
            <a:r>
              <a:rPr lang="en-CA" dirty="0" err="1"/>
              <a:t>occupation_statusPrimaryOcc</a:t>
            </a:r>
            <a:r>
              <a:rPr lang="en-CA" dirty="0"/>
              <a:t>+</a:t>
            </a:r>
          </a:p>
          <a:p>
            <a:r>
              <a:rPr lang="en-CA" dirty="0"/>
              <a:t>(1.432)*</a:t>
            </a:r>
            <a:r>
              <a:rPr lang="en-CA" dirty="0" err="1"/>
              <a:t>occupation_statusSecondaryOcc</a:t>
            </a:r>
            <a:r>
              <a:rPr lang="en-CA" dirty="0"/>
              <a:t>+</a:t>
            </a:r>
          </a:p>
          <a:p>
            <a:r>
              <a:rPr lang="en-CA" dirty="0"/>
              <a:t>(2.55)* </a:t>
            </a:r>
            <a:r>
              <a:rPr lang="en-CA" dirty="0" err="1"/>
              <a:t>occupation_statusTertiaryOcc</a:t>
            </a:r>
            <a:r>
              <a:rPr lang="en-CA" dirty="0"/>
              <a:t>+</a:t>
            </a:r>
          </a:p>
          <a:p>
            <a:r>
              <a:rPr lang="en-CA" dirty="0"/>
              <a:t>(-2.606)* </a:t>
            </a:r>
            <a:r>
              <a:rPr lang="en-CA" dirty="0" err="1"/>
              <a:t>Marital_StatusSingle</a:t>
            </a:r>
            <a:r>
              <a:rPr lang="en-CA" dirty="0"/>
              <a:t> + (0.0002912)* </a:t>
            </a:r>
            <a:r>
              <a:rPr lang="en-CA" dirty="0" err="1"/>
              <a:t>Capital.Gain</a:t>
            </a:r>
            <a:r>
              <a:rPr lang="en-CA" dirty="0"/>
              <a:t>+</a:t>
            </a:r>
          </a:p>
          <a:p>
            <a:r>
              <a:rPr lang="en-CA" dirty="0"/>
              <a:t>(0.00067)* </a:t>
            </a:r>
            <a:r>
              <a:rPr lang="en-CA" dirty="0" err="1"/>
              <a:t>Capital.Loss</a:t>
            </a:r>
            <a:r>
              <a:rPr lang="en-CA" dirty="0"/>
              <a:t>+</a:t>
            </a:r>
          </a:p>
          <a:p>
            <a:r>
              <a:rPr lang="en-CA" dirty="0"/>
              <a:t>(0.000152)* </a:t>
            </a:r>
            <a:r>
              <a:rPr lang="en-CA" dirty="0" err="1"/>
              <a:t>Marital_StatusSingle</a:t>
            </a:r>
            <a:r>
              <a:rPr lang="en-CA" dirty="0"/>
              <a:t>*</a:t>
            </a:r>
            <a:r>
              <a:rPr lang="en-CA" dirty="0" err="1"/>
              <a:t>Capital.Gain</a:t>
            </a:r>
            <a:endParaRPr lang="en-CA" dirty="0"/>
          </a:p>
        </p:txBody>
      </p:sp>
      <p:pic>
        <p:nvPicPr>
          <p:cNvPr id="3" name="Recorded Sound">
            <a:hlinkClick r:id="" action="ppaction://media"/>
            <a:extLst>
              <a:ext uri="{FF2B5EF4-FFF2-40B4-BE49-F238E27FC236}">
                <a16:creationId xmlns:a16="http://schemas.microsoft.com/office/drawing/2014/main" id="{44D4B1AD-A24A-46D9-B66F-10CD5DF1BA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81305" y="3889375"/>
            <a:ext cx="487363" cy="487363"/>
          </a:xfrm>
          <a:prstGeom prst="rect">
            <a:avLst/>
          </a:prstGeom>
        </p:spPr>
      </p:pic>
    </p:spTree>
    <p:extLst>
      <p:ext uri="{BB962C8B-B14F-4D97-AF65-F5344CB8AC3E}">
        <p14:creationId xmlns:p14="http://schemas.microsoft.com/office/powerpoint/2010/main" val="3274903420"/>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5035F-FC95-4BBF-B50F-B112CEB5A9E6}"/>
              </a:ext>
            </a:extLst>
          </p:cNvPr>
          <p:cNvSpPr>
            <a:spLocks noGrp="1"/>
          </p:cNvSpPr>
          <p:nvPr>
            <p:ph type="title"/>
          </p:nvPr>
        </p:nvSpPr>
        <p:spPr>
          <a:xfrm>
            <a:off x="1047750" y="634125"/>
            <a:ext cx="6996600" cy="215981"/>
          </a:xfrm>
        </p:spPr>
        <p:txBody>
          <a:bodyPr/>
          <a:lstStyle/>
          <a:p>
            <a:r>
              <a:rPr lang="en-CA" dirty="0"/>
              <a:t>Classification Table(R model)</a:t>
            </a:r>
            <a:br>
              <a:rPr lang="en-CA" dirty="0"/>
            </a:br>
            <a:endParaRPr lang="en-CA" dirty="0"/>
          </a:p>
        </p:txBody>
      </p:sp>
      <p:sp>
        <p:nvSpPr>
          <p:cNvPr id="4" name="Slide Number Placeholder 3">
            <a:extLst>
              <a:ext uri="{FF2B5EF4-FFF2-40B4-BE49-F238E27FC236}">
                <a16:creationId xmlns:a16="http://schemas.microsoft.com/office/drawing/2014/main" id="{23867B0C-76D8-4116-81B0-3C644B57E1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5" name="TextBox 4">
            <a:extLst>
              <a:ext uri="{FF2B5EF4-FFF2-40B4-BE49-F238E27FC236}">
                <a16:creationId xmlns:a16="http://schemas.microsoft.com/office/drawing/2014/main" id="{69A86E6B-A6C0-4437-A02A-28849E8503FE}"/>
              </a:ext>
            </a:extLst>
          </p:cNvPr>
          <p:cNvSpPr txBox="1"/>
          <p:nvPr/>
        </p:nvSpPr>
        <p:spPr>
          <a:xfrm>
            <a:off x="414338" y="850106"/>
            <a:ext cx="8372475" cy="523220"/>
          </a:xfrm>
          <a:prstGeom prst="rect">
            <a:avLst/>
          </a:prstGeom>
          <a:noFill/>
        </p:spPr>
        <p:txBody>
          <a:bodyPr wrap="square" rtlCol="0">
            <a:spAutoFit/>
          </a:bodyPr>
          <a:lstStyle/>
          <a:p>
            <a:pPr marL="285750" indent="-285750">
              <a:buFont typeface="Arial" panose="020B0604020202020204" pitchFamily="34" charset="0"/>
              <a:buChar char="•"/>
            </a:pPr>
            <a:r>
              <a:rPr lang="en-CA" dirty="0"/>
              <a:t>To compare the predicted number of successes to the actual number of successes and predicted number of failures to the actual number of failures.</a:t>
            </a:r>
          </a:p>
        </p:txBody>
      </p:sp>
      <p:sp>
        <p:nvSpPr>
          <p:cNvPr id="6" name="TextBox 5">
            <a:extLst>
              <a:ext uri="{FF2B5EF4-FFF2-40B4-BE49-F238E27FC236}">
                <a16:creationId xmlns:a16="http://schemas.microsoft.com/office/drawing/2014/main" id="{7C9EFD4D-78A5-4E14-9DE0-F89D79148AE9}"/>
              </a:ext>
            </a:extLst>
          </p:cNvPr>
          <p:cNvSpPr txBox="1"/>
          <p:nvPr/>
        </p:nvSpPr>
        <p:spPr>
          <a:xfrm>
            <a:off x="828943" y="1406991"/>
            <a:ext cx="3392680" cy="954107"/>
          </a:xfrm>
          <a:prstGeom prst="rect">
            <a:avLst/>
          </a:prstGeom>
          <a:noFill/>
          <a:ln>
            <a:solidFill>
              <a:schemeClr val="tx1"/>
            </a:solidFill>
          </a:ln>
        </p:spPr>
        <p:txBody>
          <a:bodyPr wrap="square" rtlCol="0">
            <a:spAutoFit/>
          </a:bodyPr>
          <a:lstStyle/>
          <a:p>
            <a:pPr latinLnBrk="1"/>
            <a:r>
              <a:rPr lang="en-CA" dirty="0"/>
              <a:t>                                     </a:t>
            </a:r>
            <a:r>
              <a:rPr lang="en-CA" dirty="0" err="1"/>
              <a:t>predicted_r</a:t>
            </a:r>
            <a:endParaRPr lang="en-CA" dirty="0"/>
          </a:p>
          <a:p>
            <a:pPr latinLnBrk="1"/>
            <a:r>
              <a:rPr lang="en-CA" dirty="0" err="1"/>
              <a:t>adult_test$income_test</a:t>
            </a:r>
            <a:r>
              <a:rPr lang="en-CA" dirty="0"/>
              <a:t>    0    1</a:t>
            </a:r>
          </a:p>
          <a:p>
            <a:pPr latinLnBrk="1"/>
            <a:r>
              <a:rPr lang="en-CA" dirty="0"/>
              <a:t>                     0              5468 1380</a:t>
            </a:r>
          </a:p>
          <a:p>
            <a:pPr latinLnBrk="1"/>
            <a:r>
              <a:rPr lang="en-CA" dirty="0"/>
              <a:t>                     1               504 1697</a:t>
            </a:r>
            <a:endParaRPr lang="en-CA" sz="1200" dirty="0"/>
          </a:p>
        </p:txBody>
      </p:sp>
      <p:sp>
        <p:nvSpPr>
          <p:cNvPr id="8" name="Rectangle 7">
            <a:extLst>
              <a:ext uri="{FF2B5EF4-FFF2-40B4-BE49-F238E27FC236}">
                <a16:creationId xmlns:a16="http://schemas.microsoft.com/office/drawing/2014/main" id="{3F238B03-42CF-4DC3-9FA8-4DB885067373}"/>
              </a:ext>
            </a:extLst>
          </p:cNvPr>
          <p:cNvSpPr/>
          <p:nvPr/>
        </p:nvSpPr>
        <p:spPr>
          <a:xfrm>
            <a:off x="681528" y="2343701"/>
            <a:ext cx="7080190" cy="1844672"/>
          </a:xfrm>
          <a:prstGeom prst="rect">
            <a:avLst/>
          </a:prstGeom>
        </p:spPr>
        <p:txBody>
          <a:bodyPr wrap="square">
            <a:spAutoFit/>
          </a:bodyPr>
          <a:lstStyle/>
          <a:p>
            <a:pPr latinLnBrk="1">
              <a:lnSpc>
                <a:spcPct val="106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CA" sz="1200" b="1" dirty="0">
                <a:latin typeface="Arial" panose="020B0604020202020204" pitchFamily="34" charset="0"/>
                <a:ea typeface="Times New Roman" panose="02020603050405020304" pitchFamily="18" charset="0"/>
                <a:cs typeface="Times New Roman" panose="02020603050405020304" pitchFamily="18" charset="0"/>
              </a:rPr>
              <a:t>Observation:</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sz="1200" dirty="0">
                <a:latin typeface="Arial" panose="020B0604020202020204" pitchFamily="34" charset="0"/>
                <a:ea typeface="Calibri" panose="020F0502020204030204" pitchFamily="34" charset="0"/>
                <a:cs typeface="Times New Roman" panose="02020603050405020304" pitchFamily="18" charset="0"/>
              </a:rPr>
              <a:t>Based on the output the overall misclassification rate for the model is</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sz="1200" dirty="0">
                <a:latin typeface="Arial" panose="020B0604020202020204" pitchFamily="34" charset="0"/>
                <a:ea typeface="Calibri" panose="020F0502020204030204" pitchFamily="34" charset="0"/>
                <a:cs typeface="Times New Roman" panose="02020603050405020304" pitchFamily="18" charset="0"/>
              </a:rPr>
              <a:t>				1884/9049=.208</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sz="1200" dirty="0">
                <a:latin typeface="Arial" panose="020B0604020202020204" pitchFamily="34" charset="0"/>
                <a:ea typeface="Calibri" panose="020F0502020204030204" pitchFamily="34" charset="0"/>
                <a:cs typeface="Times New Roman" panose="02020603050405020304" pitchFamily="18" charset="0"/>
              </a:rPr>
              <a:t> </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sz="1200" dirty="0">
                <a:latin typeface="Arial" panose="020B0604020202020204" pitchFamily="34" charset="0"/>
                <a:ea typeface="Calibri" panose="020F0502020204030204" pitchFamily="34" charset="0"/>
                <a:cs typeface="Times New Roman" panose="02020603050405020304" pitchFamily="18" charset="0"/>
              </a:rPr>
              <a:t>For actual income &lt;=50K</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sz="1200" dirty="0">
                <a:latin typeface="Arial" panose="020B0604020202020204" pitchFamily="34" charset="0"/>
                <a:ea typeface="Calibri" panose="020F0502020204030204" pitchFamily="34" charset="0"/>
                <a:cs typeface="Times New Roman" panose="02020603050405020304" pitchFamily="18" charset="0"/>
              </a:rPr>
              <a:t>Misclassification rate 1380/6848=.201</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sz="1200" dirty="0">
                <a:latin typeface="Arial" panose="020B0604020202020204" pitchFamily="34" charset="0"/>
                <a:ea typeface="Calibri" panose="020F0502020204030204" pitchFamily="34" charset="0"/>
                <a:cs typeface="Times New Roman" panose="02020603050405020304" pitchFamily="18" charset="0"/>
              </a:rPr>
              <a:t> </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sz="1200" dirty="0">
                <a:latin typeface="Arial" panose="020B0604020202020204" pitchFamily="34" charset="0"/>
                <a:ea typeface="Calibri" panose="020F0502020204030204" pitchFamily="34" charset="0"/>
                <a:cs typeface="Times New Roman" panose="02020603050405020304" pitchFamily="18" charset="0"/>
              </a:rPr>
              <a:t>For actual income &gt;=50K</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sz="1200" dirty="0">
                <a:latin typeface="Arial" panose="020B0604020202020204" pitchFamily="34" charset="0"/>
                <a:ea typeface="Calibri" panose="020F0502020204030204" pitchFamily="34" charset="0"/>
                <a:cs typeface="Times New Roman" panose="02020603050405020304" pitchFamily="18" charset="0"/>
              </a:rPr>
              <a:t>Misclassification rate 504/2201=.2289</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416D2484-1BCD-4DD5-AA82-3D108581A5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41580" y="4049712"/>
            <a:ext cx="487363" cy="487363"/>
          </a:xfrm>
          <a:prstGeom prst="rect">
            <a:avLst/>
          </a:prstGeom>
        </p:spPr>
      </p:pic>
    </p:spTree>
    <p:extLst>
      <p:ext uri="{BB962C8B-B14F-4D97-AF65-F5344CB8AC3E}">
        <p14:creationId xmlns:p14="http://schemas.microsoft.com/office/powerpoint/2010/main" val="3309545088"/>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90DA4-C081-4E91-9C9D-CE0C55F4A2F4}"/>
              </a:ext>
            </a:extLst>
          </p:cNvPr>
          <p:cNvSpPr>
            <a:spLocks noGrp="1"/>
          </p:cNvSpPr>
          <p:nvPr>
            <p:ph type="title"/>
          </p:nvPr>
        </p:nvSpPr>
        <p:spPr>
          <a:xfrm>
            <a:off x="1055840" y="-247828"/>
            <a:ext cx="6996600" cy="640935"/>
          </a:xfrm>
        </p:spPr>
        <p:txBody>
          <a:bodyPr/>
          <a:lstStyle/>
          <a:p>
            <a:r>
              <a:rPr lang="en-CA" dirty="0"/>
              <a:t>ROC Curve(R model)</a:t>
            </a:r>
          </a:p>
        </p:txBody>
      </p:sp>
      <p:sp>
        <p:nvSpPr>
          <p:cNvPr id="4" name="Slide Number Placeholder 3">
            <a:extLst>
              <a:ext uri="{FF2B5EF4-FFF2-40B4-BE49-F238E27FC236}">
                <a16:creationId xmlns:a16="http://schemas.microsoft.com/office/drawing/2014/main" id="{AFB847E1-15CA-4BF4-9972-9BD598FACA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5" name="TextBox 4">
            <a:extLst>
              <a:ext uri="{FF2B5EF4-FFF2-40B4-BE49-F238E27FC236}">
                <a16:creationId xmlns:a16="http://schemas.microsoft.com/office/drawing/2014/main" id="{CBA4DB45-074C-4990-8C52-D1B42967A711}"/>
              </a:ext>
            </a:extLst>
          </p:cNvPr>
          <p:cNvSpPr txBox="1"/>
          <p:nvPr/>
        </p:nvSpPr>
        <p:spPr>
          <a:xfrm>
            <a:off x="332184" y="356033"/>
            <a:ext cx="8479631" cy="523220"/>
          </a:xfrm>
          <a:prstGeom prst="rect">
            <a:avLst/>
          </a:prstGeom>
          <a:noFill/>
        </p:spPr>
        <p:txBody>
          <a:bodyPr wrap="square" rtlCol="0">
            <a:spAutoFit/>
          </a:bodyPr>
          <a:lstStyle/>
          <a:p>
            <a:pPr marL="285750" indent="-285750">
              <a:buFont typeface="Arial" panose="020B0604020202020204" pitchFamily="34" charset="0"/>
              <a:buChar char="•"/>
            </a:pPr>
            <a:r>
              <a:rPr lang="en-CA" dirty="0"/>
              <a:t>ROC Curve is used to determine the sensitivity and specificity of the predictions for all possible cut off π</a:t>
            </a:r>
            <a:r>
              <a:rPr lang="en-CA" baseline="-25000" dirty="0"/>
              <a:t>o  </a:t>
            </a:r>
            <a:r>
              <a:rPr lang="en-CA" dirty="0"/>
              <a:t>values.</a:t>
            </a:r>
          </a:p>
        </p:txBody>
      </p:sp>
      <p:sp>
        <p:nvSpPr>
          <p:cNvPr id="7" name="TextBox 6">
            <a:extLst>
              <a:ext uri="{FF2B5EF4-FFF2-40B4-BE49-F238E27FC236}">
                <a16:creationId xmlns:a16="http://schemas.microsoft.com/office/drawing/2014/main" id="{F26F6EDE-AF8D-40EE-B42A-C0DEE7C3C89F}"/>
              </a:ext>
            </a:extLst>
          </p:cNvPr>
          <p:cNvSpPr txBox="1"/>
          <p:nvPr/>
        </p:nvSpPr>
        <p:spPr>
          <a:xfrm>
            <a:off x="752029" y="959894"/>
            <a:ext cx="3264493" cy="523220"/>
          </a:xfrm>
          <a:prstGeom prst="rect">
            <a:avLst/>
          </a:prstGeom>
          <a:noFill/>
          <a:ln>
            <a:solidFill>
              <a:schemeClr val="tx1"/>
            </a:solidFill>
          </a:ln>
        </p:spPr>
        <p:txBody>
          <a:bodyPr wrap="square" rtlCol="0">
            <a:spAutoFit/>
          </a:bodyPr>
          <a:lstStyle/>
          <a:p>
            <a:pPr latinLnBrk="1"/>
            <a:r>
              <a:rPr lang="en-CA" dirty="0" err="1"/>
              <a:t>auc</a:t>
            </a:r>
            <a:r>
              <a:rPr lang="en-CA" dirty="0"/>
              <a:t>(</a:t>
            </a:r>
            <a:r>
              <a:rPr lang="en-CA" dirty="0" err="1"/>
              <a:t>rocplot</a:t>
            </a:r>
            <a:r>
              <a:rPr lang="en-CA" dirty="0"/>
              <a:t>)</a:t>
            </a:r>
          </a:p>
          <a:p>
            <a:pPr latinLnBrk="1"/>
            <a:r>
              <a:rPr lang="en-CA" dirty="0"/>
              <a:t>Area under the curve: 0.8669</a:t>
            </a:r>
          </a:p>
        </p:txBody>
      </p:sp>
      <p:pic>
        <p:nvPicPr>
          <p:cNvPr id="8" name="Picture 7">
            <a:extLst>
              <a:ext uri="{FF2B5EF4-FFF2-40B4-BE49-F238E27FC236}">
                <a16:creationId xmlns:a16="http://schemas.microsoft.com/office/drawing/2014/main" id="{CE8F49E3-D611-4597-8C7C-780C9F1B24C3}"/>
              </a:ext>
            </a:extLst>
          </p:cNvPr>
          <p:cNvPicPr/>
          <p:nvPr/>
        </p:nvPicPr>
        <p:blipFill>
          <a:blip r:embed="rId4"/>
          <a:stretch>
            <a:fillRect/>
          </a:stretch>
        </p:blipFill>
        <p:spPr>
          <a:xfrm>
            <a:off x="5127480" y="879253"/>
            <a:ext cx="3799852" cy="3461537"/>
          </a:xfrm>
          <a:prstGeom prst="rect">
            <a:avLst/>
          </a:prstGeom>
        </p:spPr>
      </p:pic>
      <p:sp>
        <p:nvSpPr>
          <p:cNvPr id="9" name="Rectangle 8">
            <a:extLst>
              <a:ext uri="{FF2B5EF4-FFF2-40B4-BE49-F238E27FC236}">
                <a16:creationId xmlns:a16="http://schemas.microsoft.com/office/drawing/2014/main" id="{0A21CBCC-D603-44DD-AFCF-015D5B46FCBF}"/>
              </a:ext>
            </a:extLst>
          </p:cNvPr>
          <p:cNvSpPr/>
          <p:nvPr/>
        </p:nvSpPr>
        <p:spPr>
          <a:xfrm>
            <a:off x="555480" y="1794646"/>
            <a:ext cx="3799852" cy="1782604"/>
          </a:xfrm>
          <a:prstGeom prst="rect">
            <a:avLst/>
          </a:prstGeom>
        </p:spPr>
        <p:txBody>
          <a:bodyPr wrap="square">
            <a:spAutoFit/>
          </a:bodyPr>
          <a:lstStyle/>
          <a:p>
            <a:pPr>
              <a:lnSpc>
                <a:spcPct val="106000"/>
              </a:lnSpc>
              <a:spcAft>
                <a:spcPts val="800"/>
              </a:spcAft>
            </a:pPr>
            <a:r>
              <a:rPr lang="en-CA" b="1" dirty="0">
                <a:latin typeface="Arial" panose="020B0604020202020204" pitchFamily="34" charset="0"/>
                <a:ea typeface="Calibri" panose="020F0502020204030204" pitchFamily="34" charset="0"/>
                <a:cs typeface="Times New Roman" panose="02020603050405020304" pitchFamily="18" charset="0"/>
              </a:rPr>
              <a:t>Observation:</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CA" dirty="0">
                <a:latin typeface="Arial" panose="020B0604020202020204" pitchFamily="34" charset="0"/>
                <a:ea typeface="Calibri" panose="020F0502020204030204" pitchFamily="34" charset="0"/>
                <a:cs typeface="Times New Roman" panose="02020603050405020304" pitchFamily="18" charset="0"/>
              </a:rPr>
              <a:t>From the above output, we can see that the ROC Curve of our model is high and area under the curve is 0.8669 which is greater than 0.5. So, we conclude that the final model is the best fit having high curve and more area under the curve.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Recorded Sound">
            <a:hlinkClick r:id="" action="ppaction://media"/>
            <a:extLst>
              <a:ext uri="{FF2B5EF4-FFF2-40B4-BE49-F238E27FC236}">
                <a16:creationId xmlns:a16="http://schemas.microsoft.com/office/drawing/2014/main" id="{B4CACBF7-73C5-4C62-8289-DEA25767BB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4666" y="4097108"/>
            <a:ext cx="487363" cy="487363"/>
          </a:xfrm>
          <a:prstGeom prst="rect">
            <a:avLst/>
          </a:prstGeom>
        </p:spPr>
      </p:pic>
    </p:spTree>
    <p:extLst>
      <p:ext uri="{BB962C8B-B14F-4D97-AF65-F5344CB8AC3E}">
        <p14:creationId xmlns:p14="http://schemas.microsoft.com/office/powerpoint/2010/main" val="1566218026"/>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1047750" y="1"/>
            <a:ext cx="6996600" cy="4000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SAS Analysis</a:t>
            </a:r>
            <a:endParaRPr dirty="0"/>
          </a:p>
        </p:txBody>
      </p:sp>
      <p:sp>
        <p:nvSpPr>
          <p:cNvPr id="473" name="Google Shape;473;p14"/>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C65CE9A-9205-4557-B6CB-CF4E1FB3454F}"/>
                  </a:ext>
                </a:extLst>
              </p:cNvPr>
              <p:cNvSpPr txBox="1"/>
              <p:nvPr/>
            </p:nvSpPr>
            <p:spPr>
              <a:xfrm>
                <a:off x="400050" y="400051"/>
                <a:ext cx="8372475" cy="3970318"/>
              </a:xfrm>
              <a:prstGeom prst="rect">
                <a:avLst/>
              </a:prstGeom>
              <a:noFill/>
            </p:spPr>
            <p:txBody>
              <a:bodyPr wrap="square" rtlCol="0">
                <a:spAutoFit/>
              </a:bodyPr>
              <a:lstStyle/>
              <a:p>
                <a:r>
                  <a:rPr lang="en-CA" b="1" dirty="0"/>
                  <a:t>Model: </a:t>
                </a:r>
                <a:r>
                  <a:rPr lang="en-CA" dirty="0"/>
                  <a:t>logit(Income)= </a:t>
                </a:r>
                <a:r>
                  <a:rPr lang="el-GR" dirty="0"/>
                  <a:t>α</a:t>
                </a:r>
                <a:r>
                  <a:rPr lang="en-CA" dirty="0"/>
                  <a:t> + </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1</m:t>
                        </m:r>
                      </m:sub>
                    </m:sSub>
                  </m:oMath>
                </a14:m>
                <a:r>
                  <a:rPr lang="en-CA" dirty="0"/>
                  <a:t>(</a:t>
                </a:r>
                <a:r>
                  <a:rPr lang="en-CA" dirty="0" err="1"/>
                  <a:t>occupation_status</a:t>
                </a:r>
                <a:r>
                  <a:rPr lang="en-CA" dirty="0"/>
                  <a:t>)+</a:t>
                </a:r>
                <a14:m>
                  <m:oMath xmlns:m="http://schemas.openxmlformats.org/officeDocument/2006/math">
                    <m:sSub>
                      <m:sSubPr>
                        <m:ctrlPr>
                          <a:rPr lang="en-CA" i="1" dirty="0">
                            <a:latin typeface="Cambria Math" panose="02040503050406030204" pitchFamily="18" charset="0"/>
                          </a:rPr>
                        </m:ctrlPr>
                      </m:sSubPr>
                      <m:e>
                        <m:r>
                          <m:rPr>
                            <m:sty m:val="p"/>
                          </m:rPr>
                          <a:rPr lang="en-CA" dirty="0">
                            <a:latin typeface="Cambria Math" panose="02040503050406030204" pitchFamily="18" charset="0"/>
                          </a:rPr>
                          <m:t>β</m:t>
                        </m:r>
                      </m:e>
                      <m:sub>
                        <m:r>
                          <a:rPr lang="en-CA" dirty="0">
                            <a:latin typeface="Cambria Math" panose="02040503050406030204" pitchFamily="18" charset="0"/>
                          </a:rPr>
                          <m:t>2</m:t>
                        </m:r>
                      </m:sub>
                    </m:sSub>
                  </m:oMath>
                </a14:m>
                <a:r>
                  <a:rPr lang="en-CA" dirty="0"/>
                  <a:t> (</a:t>
                </a:r>
                <a:r>
                  <a:rPr lang="en-CA" dirty="0" err="1"/>
                  <a:t>Marital_Status</a:t>
                </a:r>
                <a:r>
                  <a:rPr lang="en-CA" dirty="0"/>
                  <a:t>)+ </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3</m:t>
                        </m:r>
                      </m:sub>
                    </m:sSub>
                  </m:oMath>
                </a14:m>
                <a:r>
                  <a:rPr lang="en-CA" dirty="0"/>
                  <a:t> (</a:t>
                </a:r>
                <a:r>
                  <a:rPr lang="en-CA" dirty="0" err="1"/>
                  <a:t>Capital.Gain</a:t>
                </a:r>
                <a:r>
                  <a:rPr lang="en-CA" dirty="0"/>
                  <a:t>)+</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4</m:t>
                        </m:r>
                      </m:sub>
                    </m:sSub>
                  </m:oMath>
                </a14:m>
                <a:r>
                  <a:rPr lang="en-CA" dirty="0"/>
                  <a:t> (</a:t>
                </a:r>
                <a:r>
                  <a:rPr lang="en-CA" dirty="0" err="1"/>
                  <a:t>Capital.Loss</a:t>
                </a:r>
                <a:r>
                  <a:rPr lang="en-CA" dirty="0"/>
                  <a:t>)</a:t>
                </a:r>
              </a:p>
              <a:p>
                <a:endParaRPr lang="en-CA" dirty="0"/>
              </a:p>
              <a:p>
                <a:pPr marL="285750" indent="-285750">
                  <a:buFont typeface="Arial" panose="020B0604020202020204" pitchFamily="34" charset="0"/>
                  <a:buChar char="•"/>
                </a:pPr>
                <a:r>
                  <a:rPr lang="en-CA" dirty="0"/>
                  <a:t>Logistic regression:</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endParaRPr lang="en-CA" dirty="0"/>
              </a:p>
              <a:p>
                <a:r>
                  <a:rPr lang="en-CA" dirty="0"/>
                  <a:t>After performing logistic regression in SAS, we can observe that all the variable of our model are significant as their p-value is less than α(0.05).</a:t>
                </a:r>
              </a:p>
              <a:p>
                <a:endParaRPr lang="en-CA" dirty="0"/>
              </a:p>
              <a:p>
                <a:r>
                  <a:rPr lang="en-CA" dirty="0"/>
                  <a:t> </a:t>
                </a:r>
              </a:p>
            </p:txBody>
          </p:sp>
        </mc:Choice>
        <mc:Fallback xmlns="">
          <p:sp>
            <p:nvSpPr>
              <p:cNvPr id="2" name="TextBox 1">
                <a:extLst>
                  <a:ext uri="{FF2B5EF4-FFF2-40B4-BE49-F238E27FC236}">
                    <a16:creationId xmlns:a16="http://schemas.microsoft.com/office/drawing/2014/main" id="{9C65CE9A-9205-4557-B6CB-CF4E1FB3454F}"/>
                  </a:ext>
                </a:extLst>
              </p:cNvPr>
              <p:cNvSpPr txBox="1">
                <a:spLocks noRot="1" noChangeAspect="1" noMove="1" noResize="1" noEditPoints="1" noAdjustHandles="1" noChangeArrowheads="1" noChangeShapeType="1" noTextEdit="1"/>
              </p:cNvSpPr>
              <p:nvPr/>
            </p:nvSpPr>
            <p:spPr>
              <a:xfrm>
                <a:off x="400050" y="400051"/>
                <a:ext cx="8372475" cy="3970318"/>
              </a:xfrm>
              <a:prstGeom prst="rect">
                <a:avLst/>
              </a:prstGeom>
              <a:blipFill>
                <a:blip r:embed="rId5"/>
                <a:stretch>
                  <a:fillRect l="-218" t="-307"/>
                </a:stretch>
              </a:blipFill>
            </p:spPr>
            <p:txBody>
              <a:bodyPr/>
              <a:lstStyle/>
              <a:p>
                <a:r>
                  <a:rPr lang="en-CA">
                    <a:noFill/>
                  </a:rPr>
                  <a:t> </a:t>
                </a:r>
              </a:p>
            </p:txBody>
          </p:sp>
        </mc:Fallback>
      </mc:AlternateContent>
      <p:pic>
        <p:nvPicPr>
          <p:cNvPr id="4" name="Picture 3">
            <a:extLst>
              <a:ext uri="{FF2B5EF4-FFF2-40B4-BE49-F238E27FC236}">
                <a16:creationId xmlns:a16="http://schemas.microsoft.com/office/drawing/2014/main" id="{2FA16006-01B9-488B-B43B-53235344AA8A}"/>
              </a:ext>
            </a:extLst>
          </p:cNvPr>
          <p:cNvPicPr>
            <a:picLocks noChangeAspect="1"/>
          </p:cNvPicPr>
          <p:nvPr/>
        </p:nvPicPr>
        <p:blipFill>
          <a:blip r:embed="rId6"/>
          <a:stretch>
            <a:fillRect/>
          </a:stretch>
        </p:blipFill>
        <p:spPr>
          <a:xfrm>
            <a:off x="2109787" y="1423987"/>
            <a:ext cx="4524375" cy="1666875"/>
          </a:xfrm>
          <a:prstGeom prst="rect">
            <a:avLst/>
          </a:prstGeom>
        </p:spPr>
      </p:pic>
      <p:pic>
        <p:nvPicPr>
          <p:cNvPr id="3" name="Recorded Sound">
            <a:hlinkClick r:id="" action="ppaction://media"/>
            <a:extLst>
              <a:ext uri="{FF2B5EF4-FFF2-40B4-BE49-F238E27FC236}">
                <a16:creationId xmlns:a16="http://schemas.microsoft.com/office/drawing/2014/main" id="{0E9F0690-6E2F-46ED-8460-901C40356A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00050" y="3950335"/>
            <a:ext cx="487363" cy="487363"/>
          </a:xfrm>
          <a:prstGeom prst="rect">
            <a:avLst/>
          </a:prstGeom>
        </p:spPr>
      </p:pic>
    </p:spTree>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18"/>
          <p:cNvSpPr txBox="1">
            <a:spLocks noGrp="1"/>
          </p:cNvSpPr>
          <p:nvPr>
            <p:ph type="title"/>
          </p:nvPr>
        </p:nvSpPr>
        <p:spPr>
          <a:xfrm>
            <a:off x="933450" y="126918"/>
            <a:ext cx="6996600" cy="71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dirty="0"/>
              <a:t>US ADULT DATASET</a:t>
            </a:r>
            <a:endParaRPr dirty="0">
              <a:solidFill>
                <a:srgbClr val="3C78D8"/>
              </a:solidFill>
            </a:endParaRPr>
          </a:p>
        </p:txBody>
      </p:sp>
      <p:sp>
        <p:nvSpPr>
          <p:cNvPr id="500" name="Google Shape;500;p18"/>
          <p:cNvSpPr txBox="1">
            <a:spLocks noGrp="1"/>
          </p:cNvSpPr>
          <p:nvPr>
            <p:ph type="body" idx="1"/>
          </p:nvPr>
        </p:nvSpPr>
        <p:spPr>
          <a:xfrm>
            <a:off x="1073700" y="717468"/>
            <a:ext cx="6996600" cy="3708563"/>
          </a:xfrm>
          <a:prstGeom prst="rect">
            <a:avLst/>
          </a:prstGeom>
        </p:spPr>
        <p:txBody>
          <a:bodyPr spcFirstLastPara="1" wrap="square" lIns="91425" tIns="91425" rIns="91425" bIns="91425" anchor="t" anchorCtr="0">
            <a:noAutofit/>
          </a:bodyPr>
          <a:lstStyle/>
          <a:p>
            <a:r>
              <a:rPr lang="en-US" dirty="0"/>
              <a:t>Dataset was extracted by Barry </a:t>
            </a:r>
            <a:r>
              <a:rPr lang="en-CA" dirty="0"/>
              <a:t>Barry Becker from the 1994 US Census Database.</a:t>
            </a:r>
          </a:p>
          <a:p>
            <a:r>
              <a:rPr lang="en-CA" dirty="0"/>
              <a:t>The data set consists of anonymous information such as occupation, age, native country, race, capital gain, capital loss, education, work class and more.</a:t>
            </a:r>
          </a:p>
          <a:p>
            <a:r>
              <a:rPr lang="en-CA" dirty="0"/>
              <a:t>This data was extracted from the census bureau database found at  </a:t>
            </a:r>
            <a:r>
              <a:rPr lang="en-CA" u="sng" dirty="0">
                <a:hlinkClick r:id="rId5"/>
              </a:rPr>
              <a:t>https://archive.ics.uci.edu/ml/machine-learning-databases/adult/</a:t>
            </a:r>
            <a:endParaRPr lang="en-CA" dirty="0"/>
          </a:p>
          <a:p>
            <a:r>
              <a:rPr lang="en-US" dirty="0"/>
              <a:t>Number of observations: 32560</a:t>
            </a:r>
            <a:endParaRPr lang="en-CA" dirty="0"/>
          </a:p>
          <a:p>
            <a:r>
              <a:rPr lang="en-US" dirty="0"/>
              <a:t>Number of variables: 14</a:t>
            </a:r>
            <a:endParaRPr lang="en-CA" dirty="0"/>
          </a:p>
        </p:txBody>
      </p:sp>
      <p:sp>
        <p:nvSpPr>
          <p:cNvPr id="501" name="Google Shape;501;p18"/>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Recorded Sound">
            <a:hlinkClick r:id="" action="ppaction://media"/>
            <a:extLst>
              <a:ext uri="{FF2B5EF4-FFF2-40B4-BE49-F238E27FC236}">
                <a16:creationId xmlns:a16="http://schemas.microsoft.com/office/drawing/2014/main" id="{2F6B36AC-F50E-4FF8-9BC5-0E585B2C62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6337" y="241136"/>
            <a:ext cx="487363" cy="487363"/>
          </a:xfrm>
          <a:prstGeom prst="rect">
            <a:avLst/>
          </a:prstGeom>
        </p:spPr>
      </p:pic>
    </p:spTree>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D02D-B238-4A62-A85C-F210742BB5A8}"/>
              </a:ext>
            </a:extLst>
          </p:cNvPr>
          <p:cNvSpPr>
            <a:spLocks noGrp="1"/>
          </p:cNvSpPr>
          <p:nvPr>
            <p:ph type="title"/>
          </p:nvPr>
        </p:nvSpPr>
        <p:spPr>
          <a:xfrm>
            <a:off x="1073700" y="-142875"/>
            <a:ext cx="6996600" cy="715800"/>
          </a:xfrm>
        </p:spPr>
        <p:txBody>
          <a:bodyPr/>
          <a:lstStyle/>
          <a:p>
            <a:r>
              <a:rPr lang="en-CA" dirty="0"/>
              <a:t>Forward Selection(Non-Interaction model)</a:t>
            </a:r>
          </a:p>
        </p:txBody>
      </p:sp>
      <p:sp>
        <p:nvSpPr>
          <p:cNvPr id="5" name="Slide Number Placeholder 4">
            <a:extLst>
              <a:ext uri="{FF2B5EF4-FFF2-40B4-BE49-F238E27FC236}">
                <a16:creationId xmlns:a16="http://schemas.microsoft.com/office/drawing/2014/main" id="{47C3701D-CBA7-4F68-8F72-ABDC1DB803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22F65C-6E5B-4908-B18C-1F177831CE21}"/>
                  </a:ext>
                </a:extLst>
              </p:cNvPr>
              <p:cNvSpPr txBox="1"/>
              <p:nvPr/>
            </p:nvSpPr>
            <p:spPr>
              <a:xfrm>
                <a:off x="615297" y="692209"/>
                <a:ext cx="7941478" cy="3754874"/>
              </a:xfrm>
              <a:prstGeom prst="rect">
                <a:avLst/>
              </a:prstGeom>
              <a:noFill/>
            </p:spPr>
            <p:txBody>
              <a:bodyPr wrap="square" rtlCol="0">
                <a:spAutoFit/>
              </a:bodyPr>
              <a:lstStyle/>
              <a:p>
                <a:r>
                  <a:rPr lang="en-CA" b="1" dirty="0"/>
                  <a:t>Model: </a:t>
                </a:r>
                <a:r>
                  <a:rPr lang="en-CA" dirty="0"/>
                  <a:t>logit(Income)= </a:t>
                </a:r>
                <a:r>
                  <a:rPr lang="el-GR" dirty="0"/>
                  <a:t>α</a:t>
                </a:r>
                <a:r>
                  <a:rPr lang="en-CA" dirty="0"/>
                  <a:t> + </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1</m:t>
                        </m:r>
                      </m:sub>
                    </m:sSub>
                  </m:oMath>
                </a14:m>
                <a:r>
                  <a:rPr lang="en-CA" dirty="0"/>
                  <a:t>(</a:t>
                </a:r>
                <a:r>
                  <a:rPr lang="en-CA" dirty="0" err="1"/>
                  <a:t>occupation_status</a:t>
                </a:r>
                <a:r>
                  <a:rPr lang="en-CA" dirty="0"/>
                  <a:t>)+</a:t>
                </a:r>
                <a14:m>
                  <m:oMath xmlns:m="http://schemas.openxmlformats.org/officeDocument/2006/math">
                    <m:sSub>
                      <m:sSubPr>
                        <m:ctrlPr>
                          <a:rPr lang="en-CA" i="1" dirty="0">
                            <a:latin typeface="Cambria Math" panose="02040503050406030204" pitchFamily="18" charset="0"/>
                          </a:rPr>
                        </m:ctrlPr>
                      </m:sSubPr>
                      <m:e>
                        <m:r>
                          <m:rPr>
                            <m:sty m:val="p"/>
                          </m:rPr>
                          <a:rPr lang="en-CA" dirty="0">
                            <a:latin typeface="Cambria Math" panose="02040503050406030204" pitchFamily="18" charset="0"/>
                          </a:rPr>
                          <m:t>β</m:t>
                        </m:r>
                      </m:e>
                      <m:sub>
                        <m:r>
                          <a:rPr lang="en-CA" dirty="0">
                            <a:latin typeface="Cambria Math" panose="02040503050406030204" pitchFamily="18" charset="0"/>
                          </a:rPr>
                          <m:t>2</m:t>
                        </m:r>
                      </m:sub>
                    </m:sSub>
                  </m:oMath>
                </a14:m>
                <a:r>
                  <a:rPr lang="en-CA" dirty="0"/>
                  <a:t> (</a:t>
                </a:r>
                <a:r>
                  <a:rPr lang="en-CA" dirty="0" err="1"/>
                  <a:t>Marital_Status</a:t>
                </a:r>
                <a:r>
                  <a:rPr lang="en-CA" dirty="0"/>
                  <a:t>)+ </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3</m:t>
                        </m:r>
                      </m:sub>
                    </m:sSub>
                  </m:oMath>
                </a14:m>
                <a:r>
                  <a:rPr lang="en-CA" dirty="0"/>
                  <a:t> (</a:t>
                </a:r>
                <a:r>
                  <a:rPr lang="en-CA" dirty="0" err="1"/>
                  <a:t>Capital.Gain</a:t>
                </a:r>
                <a:r>
                  <a:rPr lang="en-CA" dirty="0"/>
                  <a:t>)+</a:t>
                </a:r>
                <a14:m>
                  <m:oMath xmlns:m="http://schemas.openxmlformats.org/officeDocument/2006/math">
                    <m:sSub>
                      <m:sSubPr>
                        <m:ctrlPr>
                          <a:rPr lang="en-CA" i="1">
                            <a:latin typeface="Cambria Math" panose="02040503050406030204" pitchFamily="18" charset="0"/>
                          </a:rPr>
                        </m:ctrlPr>
                      </m:sSubPr>
                      <m:e>
                        <m:r>
                          <m:rPr>
                            <m:sty m:val="p"/>
                          </m:rPr>
                          <a:rPr lang="en-CA">
                            <a:latin typeface="Cambria Math" panose="02040503050406030204" pitchFamily="18" charset="0"/>
                          </a:rPr>
                          <m:t>β</m:t>
                        </m:r>
                      </m:e>
                      <m:sub>
                        <m:r>
                          <a:rPr lang="en-CA">
                            <a:latin typeface="Cambria Math" panose="02040503050406030204" pitchFamily="18" charset="0"/>
                          </a:rPr>
                          <m:t>4</m:t>
                        </m:r>
                      </m:sub>
                    </m:sSub>
                  </m:oMath>
                </a14:m>
                <a:r>
                  <a:rPr lang="en-CA" dirty="0"/>
                  <a:t> (</a:t>
                </a:r>
                <a:r>
                  <a:rPr lang="en-CA" dirty="0" err="1"/>
                  <a:t>Capital.Loss</a:t>
                </a:r>
                <a:r>
                  <a:rPr lang="en-CA" dirty="0"/>
                  <a:t>)</a:t>
                </a:r>
              </a:p>
              <a:p>
                <a:endParaRPr lang="en-CA" dirty="0"/>
              </a:p>
              <a:p>
                <a:pPr marL="285750" indent="-285750">
                  <a:buFont typeface="Arial" panose="020B0604020202020204" pitchFamily="34" charset="0"/>
                  <a:buChar char="•"/>
                </a:pPr>
                <a:r>
                  <a:rPr lang="en-CA" dirty="0"/>
                  <a:t>To select most significant variables, forward selection method has been used with reference coding.</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a:p>
                <a:r>
                  <a:rPr lang="en-CA" dirty="0"/>
                  <a:t>All the variables have been entered into the model, as their p-value is less than </a:t>
                </a:r>
                <a:r>
                  <a:rPr lang="el-GR" dirty="0"/>
                  <a:t>α</a:t>
                </a:r>
                <a:r>
                  <a:rPr lang="en-CA" dirty="0"/>
                  <a:t>(0.05)</a:t>
                </a:r>
              </a:p>
              <a:p>
                <a:endParaRPr lang="en-CA" dirty="0"/>
              </a:p>
              <a:p>
                <a:endParaRPr lang="en-CA" dirty="0"/>
              </a:p>
            </p:txBody>
          </p:sp>
        </mc:Choice>
        <mc:Fallback xmlns="">
          <p:sp>
            <p:nvSpPr>
              <p:cNvPr id="7" name="TextBox 6">
                <a:extLst>
                  <a:ext uri="{FF2B5EF4-FFF2-40B4-BE49-F238E27FC236}">
                    <a16:creationId xmlns:a16="http://schemas.microsoft.com/office/drawing/2014/main" id="{6A22F65C-6E5B-4908-B18C-1F177831CE21}"/>
                  </a:ext>
                </a:extLst>
              </p:cNvPr>
              <p:cNvSpPr txBox="1">
                <a:spLocks noRot="1" noChangeAspect="1" noMove="1" noResize="1" noEditPoints="1" noAdjustHandles="1" noChangeArrowheads="1" noChangeShapeType="1" noTextEdit="1"/>
              </p:cNvSpPr>
              <p:nvPr/>
            </p:nvSpPr>
            <p:spPr>
              <a:xfrm>
                <a:off x="615297" y="692209"/>
                <a:ext cx="7941478" cy="3754874"/>
              </a:xfrm>
              <a:prstGeom prst="rect">
                <a:avLst/>
              </a:prstGeom>
              <a:blipFill>
                <a:blip r:embed="rId4"/>
                <a:stretch>
                  <a:fillRect l="-230" t="-325"/>
                </a:stretch>
              </a:blipFill>
            </p:spPr>
            <p:txBody>
              <a:bodyPr/>
              <a:lstStyle/>
              <a:p>
                <a:r>
                  <a:rPr lang="en-CA">
                    <a:noFill/>
                  </a:rPr>
                  <a:t> </a:t>
                </a:r>
              </a:p>
            </p:txBody>
          </p:sp>
        </mc:Fallback>
      </mc:AlternateContent>
      <p:pic>
        <p:nvPicPr>
          <p:cNvPr id="20" name="Picture 19">
            <a:extLst>
              <a:ext uri="{FF2B5EF4-FFF2-40B4-BE49-F238E27FC236}">
                <a16:creationId xmlns:a16="http://schemas.microsoft.com/office/drawing/2014/main" id="{9145DD44-D620-4492-8D3D-6DFA01A0FB92}"/>
              </a:ext>
            </a:extLst>
          </p:cNvPr>
          <p:cNvPicPr>
            <a:picLocks noChangeAspect="1"/>
          </p:cNvPicPr>
          <p:nvPr/>
        </p:nvPicPr>
        <p:blipFill rotWithShape="1">
          <a:blip r:embed="rId5"/>
          <a:srcRect b="4137"/>
          <a:stretch/>
        </p:blipFill>
        <p:spPr>
          <a:xfrm>
            <a:off x="1770981" y="1990745"/>
            <a:ext cx="4200525" cy="1607034"/>
          </a:xfrm>
          <a:prstGeom prst="rect">
            <a:avLst/>
          </a:prstGeom>
        </p:spPr>
      </p:pic>
      <p:pic>
        <p:nvPicPr>
          <p:cNvPr id="3" name="Recorded Sound">
            <a:hlinkClick r:id="" action="ppaction://media"/>
            <a:extLst>
              <a:ext uri="{FF2B5EF4-FFF2-40B4-BE49-F238E27FC236}">
                <a16:creationId xmlns:a16="http://schemas.microsoft.com/office/drawing/2014/main" id="{40D21E3F-DFA9-4857-A1FF-9AD5B3C177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3543" y="4203401"/>
            <a:ext cx="487363" cy="487363"/>
          </a:xfrm>
          <a:prstGeom prst="rect">
            <a:avLst/>
          </a:prstGeom>
        </p:spPr>
      </p:pic>
    </p:spTree>
    <p:extLst>
      <p:ext uri="{BB962C8B-B14F-4D97-AF65-F5344CB8AC3E}">
        <p14:creationId xmlns:p14="http://schemas.microsoft.com/office/powerpoint/2010/main" val="2999541737"/>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4A70-0E40-46D4-BFEC-DFB4D99D5386}"/>
              </a:ext>
            </a:extLst>
          </p:cNvPr>
          <p:cNvSpPr>
            <a:spLocks noGrp="1"/>
          </p:cNvSpPr>
          <p:nvPr>
            <p:ph type="title"/>
          </p:nvPr>
        </p:nvSpPr>
        <p:spPr>
          <a:xfrm>
            <a:off x="1047750" y="-247827"/>
            <a:ext cx="6996600" cy="752030"/>
          </a:xfrm>
        </p:spPr>
        <p:txBody>
          <a:bodyPr/>
          <a:lstStyle/>
          <a:p>
            <a:r>
              <a:rPr lang="en-CA" dirty="0"/>
              <a:t>Backward Elimination (Interaction Model)</a:t>
            </a:r>
          </a:p>
        </p:txBody>
      </p:sp>
      <p:sp>
        <p:nvSpPr>
          <p:cNvPr id="5" name="Slide Number Placeholder 4">
            <a:extLst>
              <a:ext uri="{FF2B5EF4-FFF2-40B4-BE49-F238E27FC236}">
                <a16:creationId xmlns:a16="http://schemas.microsoft.com/office/drawing/2014/main" id="{72E4D510-29D3-4CE4-972E-A2FFBEA9C6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45CC25-99EC-4D71-ACA9-E3FB5D90AE4A}"/>
                  </a:ext>
                </a:extLst>
              </p:cNvPr>
              <p:cNvSpPr txBox="1"/>
              <p:nvPr/>
            </p:nvSpPr>
            <p:spPr>
              <a:xfrm>
                <a:off x="517911" y="572034"/>
                <a:ext cx="6694740" cy="3693319"/>
              </a:xfrm>
              <a:prstGeom prst="rect">
                <a:avLst/>
              </a:prstGeom>
              <a:noFill/>
            </p:spPr>
            <p:txBody>
              <a:bodyPr wrap="square" rtlCol="0">
                <a:spAutoFit/>
              </a:bodyPr>
              <a:lstStyle/>
              <a:p>
                <a:r>
                  <a:rPr lang="en-CA" sz="1200" b="1" dirty="0"/>
                  <a:t>Model:     </a:t>
                </a:r>
                <a:r>
                  <a:rPr lang="en-CA" sz="1200" dirty="0"/>
                  <a:t>logit(Income)= </a:t>
                </a:r>
                <a:r>
                  <a:rPr lang="el-GR" sz="1200" dirty="0"/>
                  <a:t>α</a:t>
                </a:r>
                <a:r>
                  <a:rPr lang="en-CA" sz="1200" dirty="0"/>
                  <a:t> + </a:t>
                </a:r>
                <a14:m>
                  <m:oMath xmlns:m="http://schemas.openxmlformats.org/officeDocument/2006/math">
                    <m:sSub>
                      <m:sSubPr>
                        <m:ctrlPr>
                          <a:rPr lang="en-CA" sz="1200" i="1">
                            <a:latin typeface="Cambria Math" panose="02040503050406030204" pitchFamily="18" charset="0"/>
                          </a:rPr>
                        </m:ctrlPr>
                      </m:sSubPr>
                      <m:e>
                        <m:r>
                          <m:rPr>
                            <m:sty m:val="p"/>
                          </m:rPr>
                          <a:rPr lang="en-CA" sz="1200">
                            <a:latin typeface="Cambria Math" panose="02040503050406030204" pitchFamily="18" charset="0"/>
                          </a:rPr>
                          <m:t>β</m:t>
                        </m:r>
                      </m:e>
                      <m:sub>
                        <m:r>
                          <a:rPr lang="en-CA" sz="1200">
                            <a:latin typeface="Cambria Math" panose="02040503050406030204" pitchFamily="18" charset="0"/>
                          </a:rPr>
                          <m:t>1</m:t>
                        </m:r>
                      </m:sub>
                    </m:sSub>
                  </m:oMath>
                </a14:m>
                <a:r>
                  <a:rPr lang="en-CA" sz="1200" dirty="0"/>
                  <a:t>(</a:t>
                </a:r>
                <a:r>
                  <a:rPr lang="en-CA" sz="1200" dirty="0" err="1"/>
                  <a:t>occupation_status</a:t>
                </a:r>
                <a:r>
                  <a:rPr lang="en-CA" sz="1200" dirty="0"/>
                  <a:t>)+</a:t>
                </a:r>
                <a14:m>
                  <m:oMath xmlns:m="http://schemas.openxmlformats.org/officeDocument/2006/math">
                    <m:sSub>
                      <m:sSubPr>
                        <m:ctrlPr>
                          <a:rPr lang="en-CA" sz="1200" i="1" dirty="0">
                            <a:latin typeface="Cambria Math" panose="02040503050406030204" pitchFamily="18" charset="0"/>
                          </a:rPr>
                        </m:ctrlPr>
                      </m:sSubPr>
                      <m:e>
                        <m:r>
                          <m:rPr>
                            <m:sty m:val="p"/>
                          </m:rPr>
                          <a:rPr lang="en-CA" sz="1200" dirty="0">
                            <a:latin typeface="Cambria Math" panose="02040503050406030204" pitchFamily="18" charset="0"/>
                          </a:rPr>
                          <m:t>β</m:t>
                        </m:r>
                      </m:e>
                      <m:sub>
                        <m:r>
                          <a:rPr lang="en-CA" sz="1200" dirty="0">
                            <a:latin typeface="Cambria Math" panose="02040503050406030204" pitchFamily="18" charset="0"/>
                          </a:rPr>
                          <m:t>2</m:t>
                        </m:r>
                      </m:sub>
                    </m:sSub>
                  </m:oMath>
                </a14:m>
                <a:r>
                  <a:rPr lang="en-CA" sz="1200" dirty="0"/>
                  <a:t> (</a:t>
                </a:r>
                <a:r>
                  <a:rPr lang="en-CA" sz="1200" dirty="0" err="1"/>
                  <a:t>Marital_Status</a:t>
                </a:r>
                <a:r>
                  <a:rPr lang="en-CA" sz="1200" dirty="0"/>
                  <a:t>)+ </a:t>
                </a:r>
                <a14:m>
                  <m:oMath xmlns:m="http://schemas.openxmlformats.org/officeDocument/2006/math">
                    <m:sSub>
                      <m:sSubPr>
                        <m:ctrlPr>
                          <a:rPr lang="en-CA" sz="1200" i="1">
                            <a:latin typeface="Cambria Math" panose="02040503050406030204" pitchFamily="18" charset="0"/>
                          </a:rPr>
                        </m:ctrlPr>
                      </m:sSubPr>
                      <m:e>
                        <m:r>
                          <m:rPr>
                            <m:sty m:val="p"/>
                          </m:rPr>
                          <a:rPr lang="en-CA" sz="1200">
                            <a:latin typeface="Cambria Math" panose="02040503050406030204" pitchFamily="18" charset="0"/>
                          </a:rPr>
                          <m:t>β</m:t>
                        </m:r>
                      </m:e>
                      <m:sub>
                        <m:r>
                          <a:rPr lang="en-CA" sz="1200">
                            <a:latin typeface="Cambria Math" panose="02040503050406030204" pitchFamily="18" charset="0"/>
                          </a:rPr>
                          <m:t>3</m:t>
                        </m:r>
                      </m:sub>
                    </m:sSub>
                  </m:oMath>
                </a14:m>
                <a:r>
                  <a:rPr lang="en-CA" sz="1200" dirty="0"/>
                  <a:t> (</a:t>
                </a:r>
                <a:r>
                  <a:rPr lang="en-CA" sz="1200" dirty="0" err="1"/>
                  <a:t>Capital.Gain</a:t>
                </a:r>
                <a:r>
                  <a:rPr lang="en-CA" sz="1200" dirty="0"/>
                  <a:t>)+</a:t>
                </a:r>
                <a14:m>
                  <m:oMath xmlns:m="http://schemas.openxmlformats.org/officeDocument/2006/math">
                    <m:sSub>
                      <m:sSubPr>
                        <m:ctrlPr>
                          <a:rPr lang="en-CA" sz="1200" i="1">
                            <a:latin typeface="Cambria Math" panose="02040503050406030204" pitchFamily="18" charset="0"/>
                          </a:rPr>
                        </m:ctrlPr>
                      </m:sSubPr>
                      <m:e>
                        <m:r>
                          <m:rPr>
                            <m:sty m:val="p"/>
                          </m:rPr>
                          <a:rPr lang="en-CA" sz="1200">
                            <a:latin typeface="Cambria Math" panose="02040503050406030204" pitchFamily="18" charset="0"/>
                          </a:rPr>
                          <m:t>β</m:t>
                        </m:r>
                      </m:e>
                      <m:sub>
                        <m:r>
                          <a:rPr lang="en-CA" sz="1200">
                            <a:latin typeface="Cambria Math" panose="02040503050406030204" pitchFamily="18" charset="0"/>
                          </a:rPr>
                          <m:t>4</m:t>
                        </m:r>
                      </m:sub>
                    </m:sSub>
                  </m:oMath>
                </a14:m>
                <a:r>
                  <a:rPr lang="en-CA" sz="1200" dirty="0"/>
                  <a:t> (</a:t>
                </a:r>
                <a:r>
                  <a:rPr lang="en-CA" sz="1200" dirty="0" err="1"/>
                  <a:t>Capital.Loss</a:t>
                </a:r>
                <a:r>
                  <a:rPr lang="en-CA" sz="1200" dirty="0"/>
                  <a:t>)+</a:t>
                </a:r>
                <a14:m>
                  <m:oMath xmlns:m="http://schemas.openxmlformats.org/officeDocument/2006/math">
                    <m:sSub>
                      <m:sSubPr>
                        <m:ctrlPr>
                          <a:rPr lang="en-CA" sz="1200" i="1" dirty="0">
                            <a:latin typeface="Cambria Math" panose="02040503050406030204" pitchFamily="18" charset="0"/>
                          </a:rPr>
                        </m:ctrlPr>
                      </m:sSubPr>
                      <m:e>
                        <m:r>
                          <m:rPr>
                            <m:sty m:val="p"/>
                          </m:rPr>
                          <a:rPr lang="en-CA" sz="1200" dirty="0">
                            <a:latin typeface="Cambria Math" panose="02040503050406030204" pitchFamily="18" charset="0"/>
                          </a:rPr>
                          <m:t>β</m:t>
                        </m:r>
                      </m:e>
                      <m:sub>
                        <m:r>
                          <a:rPr lang="en-CA" sz="1200" dirty="0">
                            <a:latin typeface="Cambria Math" panose="02040503050406030204" pitchFamily="18" charset="0"/>
                          </a:rPr>
                          <m:t>5</m:t>
                        </m:r>
                      </m:sub>
                    </m:sSub>
                  </m:oMath>
                </a14:m>
                <a:r>
                  <a:rPr lang="en-CA" sz="1200" dirty="0"/>
                  <a:t>(</a:t>
                </a:r>
                <a:r>
                  <a:rPr lang="en-CA" sz="1200" dirty="0" err="1"/>
                  <a:t>Marital_Status</a:t>
                </a:r>
                <a:r>
                  <a:rPr lang="en-CA" sz="1200" dirty="0"/>
                  <a:t>*</a:t>
                </a:r>
                <a:r>
                  <a:rPr lang="en-CA" sz="1200" dirty="0" err="1"/>
                  <a:t>Capital.Gain</a:t>
                </a:r>
                <a:r>
                  <a:rPr lang="en-CA" sz="1200" dirty="0"/>
                  <a:t>)+ </a:t>
                </a:r>
                <a14:m>
                  <m:oMath xmlns:m="http://schemas.openxmlformats.org/officeDocument/2006/math">
                    <m:sSub>
                      <m:sSubPr>
                        <m:ctrlPr>
                          <a:rPr lang="en-CA" sz="1200" i="1" dirty="0">
                            <a:latin typeface="Cambria Math" panose="02040503050406030204" pitchFamily="18" charset="0"/>
                          </a:rPr>
                        </m:ctrlPr>
                      </m:sSubPr>
                      <m:e>
                        <m:r>
                          <m:rPr>
                            <m:sty m:val="p"/>
                          </m:rPr>
                          <a:rPr lang="en-CA" sz="1200" dirty="0">
                            <a:latin typeface="Cambria Math" panose="02040503050406030204" pitchFamily="18" charset="0"/>
                          </a:rPr>
                          <m:t>β</m:t>
                        </m:r>
                      </m:e>
                      <m:sub>
                        <m:r>
                          <a:rPr lang="en-CA" sz="1200" b="0" i="0" dirty="0" smtClean="0">
                            <a:latin typeface="Cambria Math" panose="02040503050406030204" pitchFamily="18" charset="0"/>
                          </a:rPr>
                          <m:t>6</m:t>
                        </m:r>
                      </m:sub>
                    </m:sSub>
                  </m:oMath>
                </a14:m>
                <a:r>
                  <a:rPr lang="en-CA" sz="1200" dirty="0"/>
                  <a:t>(</a:t>
                </a:r>
                <a:r>
                  <a:rPr lang="en-CA" sz="1200" dirty="0" err="1"/>
                  <a:t>Marital_Status</a:t>
                </a:r>
                <a:r>
                  <a:rPr lang="en-CA" sz="1200" dirty="0"/>
                  <a:t>*</a:t>
                </a:r>
                <a:r>
                  <a:rPr lang="en-CA" sz="1200" dirty="0" err="1"/>
                  <a:t>Capital.Loss</a:t>
                </a:r>
                <a:r>
                  <a:rPr lang="en-CA" sz="1200" dirty="0"/>
                  <a:t>)+ </a:t>
                </a:r>
                <a14:m>
                  <m:oMath xmlns:m="http://schemas.openxmlformats.org/officeDocument/2006/math">
                    <m:sSub>
                      <m:sSubPr>
                        <m:ctrlPr>
                          <a:rPr lang="en-CA" sz="1200" i="1" dirty="0">
                            <a:latin typeface="Cambria Math" panose="02040503050406030204" pitchFamily="18" charset="0"/>
                          </a:rPr>
                        </m:ctrlPr>
                      </m:sSubPr>
                      <m:e>
                        <m:r>
                          <m:rPr>
                            <m:sty m:val="p"/>
                          </m:rPr>
                          <a:rPr lang="en-CA" sz="1200" dirty="0">
                            <a:latin typeface="Cambria Math" panose="02040503050406030204" pitchFamily="18" charset="0"/>
                          </a:rPr>
                          <m:t>β</m:t>
                        </m:r>
                      </m:e>
                      <m:sub>
                        <m:r>
                          <a:rPr lang="en-CA" sz="1200" b="0" i="0" dirty="0" smtClean="0">
                            <a:latin typeface="Cambria Math" panose="02040503050406030204" pitchFamily="18" charset="0"/>
                          </a:rPr>
                          <m:t>7</m:t>
                        </m:r>
                      </m:sub>
                    </m:sSub>
                  </m:oMath>
                </a14:m>
                <a:r>
                  <a:rPr lang="en-CA" sz="1200" dirty="0"/>
                  <a:t>(</a:t>
                </a:r>
                <a:r>
                  <a:rPr lang="en-CA" sz="1200" dirty="0" err="1"/>
                  <a:t>Marital_Status</a:t>
                </a:r>
                <a:r>
                  <a:rPr lang="en-CA" sz="1200" dirty="0"/>
                  <a:t>* </a:t>
                </a:r>
                <a:r>
                  <a:rPr lang="en-CA" sz="1200" dirty="0" err="1"/>
                  <a:t>occupation_status</a:t>
                </a:r>
                <a:r>
                  <a:rPr lang="en-CA" sz="1200" dirty="0"/>
                  <a:t>)+ </a:t>
                </a:r>
                <a14:m>
                  <m:oMath xmlns:m="http://schemas.openxmlformats.org/officeDocument/2006/math">
                    <m:sSub>
                      <m:sSubPr>
                        <m:ctrlPr>
                          <a:rPr lang="en-CA" sz="1200" i="1" dirty="0">
                            <a:latin typeface="Cambria Math" panose="02040503050406030204" pitchFamily="18" charset="0"/>
                          </a:rPr>
                        </m:ctrlPr>
                      </m:sSubPr>
                      <m:e>
                        <m:r>
                          <m:rPr>
                            <m:sty m:val="p"/>
                          </m:rPr>
                          <a:rPr lang="en-CA" sz="1200" dirty="0">
                            <a:latin typeface="Cambria Math" panose="02040503050406030204" pitchFamily="18" charset="0"/>
                          </a:rPr>
                          <m:t>β</m:t>
                        </m:r>
                      </m:e>
                      <m:sub>
                        <m:r>
                          <a:rPr lang="en-CA" sz="1200" b="0" i="0" dirty="0" smtClean="0">
                            <a:latin typeface="Cambria Math" panose="02040503050406030204" pitchFamily="18" charset="0"/>
                          </a:rPr>
                          <m:t>8</m:t>
                        </m:r>
                      </m:sub>
                    </m:sSub>
                  </m:oMath>
                </a14:m>
                <a:r>
                  <a:rPr lang="en-CA" sz="1200" dirty="0"/>
                  <a:t>(</a:t>
                </a:r>
                <a:r>
                  <a:rPr lang="en-CA" sz="1200" dirty="0" err="1"/>
                  <a:t>occupation_status</a:t>
                </a:r>
                <a:r>
                  <a:rPr lang="en-CA" sz="1200" dirty="0"/>
                  <a:t> * </a:t>
                </a:r>
                <a:r>
                  <a:rPr lang="en-CA" sz="1200" dirty="0" err="1"/>
                  <a:t>Capital.Loss</a:t>
                </a:r>
                <a:r>
                  <a:rPr lang="en-CA" sz="1200" dirty="0"/>
                  <a:t>)+ </a:t>
                </a:r>
                <a14:m>
                  <m:oMath xmlns:m="http://schemas.openxmlformats.org/officeDocument/2006/math">
                    <m:sSub>
                      <m:sSubPr>
                        <m:ctrlPr>
                          <a:rPr lang="en-CA" sz="1200" i="1" dirty="0">
                            <a:latin typeface="Cambria Math" panose="02040503050406030204" pitchFamily="18" charset="0"/>
                          </a:rPr>
                        </m:ctrlPr>
                      </m:sSubPr>
                      <m:e>
                        <m:r>
                          <m:rPr>
                            <m:sty m:val="p"/>
                          </m:rPr>
                          <a:rPr lang="en-CA" sz="1200" dirty="0">
                            <a:latin typeface="Cambria Math" panose="02040503050406030204" pitchFamily="18" charset="0"/>
                          </a:rPr>
                          <m:t>β</m:t>
                        </m:r>
                      </m:e>
                      <m:sub>
                        <m:r>
                          <a:rPr lang="en-CA" sz="1200" b="0" i="0" dirty="0" smtClean="0">
                            <a:latin typeface="Cambria Math" panose="02040503050406030204" pitchFamily="18" charset="0"/>
                          </a:rPr>
                          <m:t>9</m:t>
                        </m:r>
                      </m:sub>
                    </m:sSub>
                  </m:oMath>
                </a14:m>
                <a:r>
                  <a:rPr lang="en-CA" sz="1200" dirty="0"/>
                  <a:t>(</a:t>
                </a:r>
                <a:r>
                  <a:rPr lang="en-CA" sz="1200" dirty="0" err="1"/>
                  <a:t>Capital.Loss</a:t>
                </a:r>
                <a:r>
                  <a:rPr lang="en-CA" sz="1200" dirty="0"/>
                  <a:t>*</a:t>
                </a:r>
                <a:r>
                  <a:rPr lang="en-CA" sz="1200" dirty="0" err="1"/>
                  <a:t>Capital.Gain</a:t>
                </a:r>
                <a:r>
                  <a:rPr lang="en-CA" sz="1200" dirty="0"/>
                  <a:t>)+ </a:t>
                </a:r>
                <a14:m>
                  <m:oMath xmlns:m="http://schemas.openxmlformats.org/officeDocument/2006/math">
                    <m:sSub>
                      <m:sSubPr>
                        <m:ctrlPr>
                          <a:rPr lang="en-CA" sz="1200" i="1" dirty="0">
                            <a:latin typeface="Cambria Math" panose="02040503050406030204" pitchFamily="18" charset="0"/>
                          </a:rPr>
                        </m:ctrlPr>
                      </m:sSubPr>
                      <m:e>
                        <m:r>
                          <m:rPr>
                            <m:sty m:val="p"/>
                          </m:rPr>
                          <a:rPr lang="en-CA" sz="1200" dirty="0">
                            <a:latin typeface="Cambria Math" panose="02040503050406030204" pitchFamily="18" charset="0"/>
                          </a:rPr>
                          <m:t>β</m:t>
                        </m:r>
                      </m:e>
                      <m:sub>
                        <m:r>
                          <a:rPr lang="en-CA" sz="1200" b="0" i="0" dirty="0" smtClean="0">
                            <a:latin typeface="Cambria Math" panose="02040503050406030204" pitchFamily="18" charset="0"/>
                          </a:rPr>
                          <m:t>10</m:t>
                        </m:r>
                      </m:sub>
                    </m:sSub>
                  </m:oMath>
                </a14:m>
                <a:r>
                  <a:rPr lang="en-CA" sz="1200" dirty="0"/>
                  <a:t>(occupation_status * Capital.</a:t>
                </a:r>
              </a:p>
              <a:p>
                <a:endParaRPr lang="en-CA" dirty="0"/>
              </a:p>
              <a:p>
                <a:pPr marL="285750" indent="-285750">
                  <a:buFont typeface="Arial" panose="020B0604020202020204" pitchFamily="34" charset="0"/>
                  <a:buChar char="•"/>
                </a:pPr>
                <a:r>
                  <a:rPr lang="en-CA" sz="1200" dirty="0"/>
                  <a:t>Backward elimination method is used to eliminate insignificant variables using effect coding (used by default by SAS).</a:t>
                </a:r>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endParaRPr lang="en-CA" sz="1200" dirty="0"/>
              </a:p>
              <a:p>
                <a:pPr marL="285750" indent="-285750">
                  <a:buFont typeface="Arial" panose="020B0604020202020204" pitchFamily="34" charset="0"/>
                  <a:buChar char="•"/>
                </a:pPr>
                <a:endParaRPr lang="en-CA" sz="1200" dirty="0"/>
              </a:p>
              <a:p>
                <a:r>
                  <a:rPr lang="en-CA" sz="1200" dirty="0"/>
                  <a:t>The variables </a:t>
                </a:r>
                <a:r>
                  <a:rPr lang="en-CA" sz="1200" dirty="0" err="1"/>
                  <a:t>Capital_Loss</a:t>
                </a:r>
                <a:r>
                  <a:rPr lang="en-CA" sz="1200" dirty="0"/>
                  <a:t>*</a:t>
                </a:r>
                <a:r>
                  <a:rPr lang="en-CA" sz="1200" dirty="0" err="1"/>
                  <a:t>Marital_Status</a:t>
                </a:r>
                <a:r>
                  <a:rPr lang="en-CA" sz="1200" dirty="0"/>
                  <a:t> and </a:t>
                </a:r>
                <a:r>
                  <a:rPr lang="en-CA" sz="1200" dirty="0" err="1"/>
                  <a:t>Capital_loss</a:t>
                </a:r>
                <a:r>
                  <a:rPr lang="en-CA" sz="1200" dirty="0"/>
                  <a:t>*</a:t>
                </a:r>
                <a:r>
                  <a:rPr lang="en-CA" sz="1200" dirty="0" err="1"/>
                  <a:t>occupation_status</a:t>
                </a:r>
                <a:r>
                  <a:rPr lang="en-CA" sz="1200" dirty="0"/>
                  <a:t> have been eliminated as their p-value is greater than </a:t>
                </a:r>
                <a14:m>
                  <m:oMath xmlns:m="http://schemas.openxmlformats.org/officeDocument/2006/math">
                    <m:r>
                      <m:rPr>
                        <m:sty m:val="p"/>
                      </m:rPr>
                      <a:rPr lang="el-GR" sz="1200" i="1">
                        <a:latin typeface="Cambria Math" panose="02040503050406030204" pitchFamily="18" charset="0"/>
                      </a:rPr>
                      <m:t>α</m:t>
                    </m:r>
                    <m:r>
                      <a:rPr lang="en-CA" sz="1200" i="1">
                        <a:latin typeface="Cambria Math" panose="02040503050406030204" pitchFamily="18" charset="0"/>
                      </a:rPr>
                      <m:t>(0.05)</m:t>
                    </m:r>
                  </m:oMath>
                </a14:m>
                <a:r>
                  <a:rPr lang="en-CA" sz="1200" dirty="0"/>
                  <a:t>.</a:t>
                </a:r>
              </a:p>
              <a:p>
                <a:endParaRPr lang="en-CA" sz="1200" dirty="0"/>
              </a:p>
            </p:txBody>
          </p:sp>
        </mc:Choice>
        <mc:Fallback xmlns="">
          <p:sp>
            <p:nvSpPr>
              <p:cNvPr id="8" name="TextBox 7">
                <a:extLst>
                  <a:ext uri="{FF2B5EF4-FFF2-40B4-BE49-F238E27FC236}">
                    <a16:creationId xmlns:a16="http://schemas.microsoft.com/office/drawing/2014/main" id="{FD45CC25-99EC-4D71-ACA9-E3FB5D90AE4A}"/>
                  </a:ext>
                </a:extLst>
              </p:cNvPr>
              <p:cNvSpPr txBox="1">
                <a:spLocks noRot="1" noChangeAspect="1" noMove="1" noResize="1" noEditPoints="1" noAdjustHandles="1" noChangeArrowheads="1" noChangeShapeType="1" noTextEdit="1"/>
              </p:cNvSpPr>
              <p:nvPr/>
            </p:nvSpPr>
            <p:spPr>
              <a:xfrm>
                <a:off x="517911" y="572034"/>
                <a:ext cx="6694740" cy="3693319"/>
              </a:xfrm>
              <a:prstGeom prst="rect">
                <a:avLst/>
              </a:prstGeom>
              <a:blipFill>
                <a:blip r:embed="rId4"/>
                <a:stretch>
                  <a:fillRect l="-91" t="-330"/>
                </a:stretch>
              </a:blipFill>
            </p:spPr>
            <p:txBody>
              <a:bodyPr/>
              <a:lstStyle/>
              <a:p>
                <a:r>
                  <a:rPr lang="en-CA">
                    <a:noFill/>
                  </a:rPr>
                  <a:t> </a:t>
                </a:r>
              </a:p>
            </p:txBody>
          </p:sp>
        </mc:Fallback>
      </mc:AlternateContent>
      <p:pic>
        <p:nvPicPr>
          <p:cNvPr id="9" name="Picture 8">
            <a:extLst>
              <a:ext uri="{FF2B5EF4-FFF2-40B4-BE49-F238E27FC236}">
                <a16:creationId xmlns:a16="http://schemas.microsoft.com/office/drawing/2014/main" id="{90B27FD7-4AD5-4207-982F-399FA77B6F78}"/>
              </a:ext>
            </a:extLst>
          </p:cNvPr>
          <p:cNvPicPr>
            <a:picLocks noChangeAspect="1"/>
          </p:cNvPicPr>
          <p:nvPr/>
        </p:nvPicPr>
        <p:blipFill>
          <a:blip r:embed="rId5"/>
          <a:stretch>
            <a:fillRect/>
          </a:stretch>
        </p:blipFill>
        <p:spPr>
          <a:xfrm>
            <a:off x="1931349" y="1987806"/>
            <a:ext cx="4306948" cy="1397669"/>
          </a:xfrm>
          <a:prstGeom prst="rect">
            <a:avLst/>
          </a:prstGeom>
        </p:spPr>
      </p:pic>
      <p:pic>
        <p:nvPicPr>
          <p:cNvPr id="3" name="Recorded Sound">
            <a:hlinkClick r:id="" action="ppaction://media"/>
            <a:extLst>
              <a:ext uri="{FF2B5EF4-FFF2-40B4-BE49-F238E27FC236}">
                <a16:creationId xmlns:a16="http://schemas.microsoft.com/office/drawing/2014/main" id="{363C8DD2-EB56-44DE-85F8-FEFFDA0CB4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4229" y="4014051"/>
            <a:ext cx="487363" cy="487363"/>
          </a:xfrm>
          <a:prstGeom prst="rect">
            <a:avLst/>
          </a:prstGeom>
        </p:spPr>
      </p:pic>
    </p:spTree>
    <p:extLst>
      <p:ext uri="{BB962C8B-B14F-4D97-AF65-F5344CB8AC3E}">
        <p14:creationId xmlns:p14="http://schemas.microsoft.com/office/powerpoint/2010/main" val="4150506226"/>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81787-EA94-43EE-A0D4-877672A8386F}"/>
              </a:ext>
            </a:extLst>
          </p:cNvPr>
          <p:cNvSpPr>
            <a:spLocks noGrp="1"/>
          </p:cNvSpPr>
          <p:nvPr>
            <p:ph type="title"/>
          </p:nvPr>
        </p:nvSpPr>
        <p:spPr>
          <a:xfrm>
            <a:off x="971550" y="386631"/>
            <a:ext cx="6996600" cy="807244"/>
          </a:xfrm>
        </p:spPr>
        <p:txBody>
          <a:bodyPr/>
          <a:lstStyle/>
          <a:p>
            <a:r>
              <a:rPr lang="en-CA" dirty="0"/>
              <a:t>Final Model (Using SAS)</a:t>
            </a:r>
            <a:br>
              <a:rPr lang="en-CA" dirty="0"/>
            </a:br>
            <a:endParaRPr lang="en-CA" dirty="0"/>
          </a:p>
        </p:txBody>
      </p:sp>
      <p:sp>
        <p:nvSpPr>
          <p:cNvPr id="4" name="Slide Number Placeholder 3">
            <a:extLst>
              <a:ext uri="{FF2B5EF4-FFF2-40B4-BE49-F238E27FC236}">
                <a16:creationId xmlns:a16="http://schemas.microsoft.com/office/drawing/2014/main" id="{11505868-CCE8-4E0D-833C-74675632BA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5" name="TextBox 4">
            <a:extLst>
              <a:ext uri="{FF2B5EF4-FFF2-40B4-BE49-F238E27FC236}">
                <a16:creationId xmlns:a16="http://schemas.microsoft.com/office/drawing/2014/main" id="{48842EC2-C162-4A35-934D-BE933DE2654B}"/>
              </a:ext>
            </a:extLst>
          </p:cNvPr>
          <p:cNvSpPr txBox="1"/>
          <p:nvPr/>
        </p:nvSpPr>
        <p:spPr>
          <a:xfrm>
            <a:off x="971550" y="1350169"/>
            <a:ext cx="7393781" cy="1815882"/>
          </a:xfrm>
          <a:prstGeom prst="rect">
            <a:avLst/>
          </a:prstGeom>
          <a:noFill/>
        </p:spPr>
        <p:txBody>
          <a:bodyPr wrap="square" rtlCol="0">
            <a:spAutoFit/>
          </a:bodyPr>
          <a:lstStyle/>
          <a:p>
            <a:r>
              <a:rPr lang="en-CA" dirty="0"/>
              <a:t>Logit(Income) = 2.1751 + (-1.3163) * </a:t>
            </a:r>
            <a:r>
              <a:rPr lang="en-CA" dirty="0" err="1"/>
              <a:t>Marital_Status</a:t>
            </a:r>
            <a:r>
              <a:rPr lang="en-CA" dirty="0"/>
              <a:t> + 1.1987 * </a:t>
            </a:r>
            <a:r>
              <a:rPr lang="en-CA" dirty="0" err="1"/>
              <a:t>occupation_status</a:t>
            </a:r>
            <a:r>
              <a:rPr lang="en-CA" dirty="0"/>
              <a:t>(Others) +0.2630 * </a:t>
            </a:r>
            <a:r>
              <a:rPr lang="en-CA" dirty="0" err="1"/>
              <a:t>occupation_status</a:t>
            </a:r>
            <a:r>
              <a:rPr lang="en-CA" dirty="0"/>
              <a:t>(</a:t>
            </a:r>
            <a:r>
              <a:rPr lang="en-CA" dirty="0" err="1"/>
              <a:t>PrimaryOcc</a:t>
            </a:r>
            <a:r>
              <a:rPr lang="en-CA" dirty="0"/>
              <a:t>) + (-0.0926) * </a:t>
            </a:r>
            <a:r>
              <a:rPr lang="en-CA" dirty="0" err="1"/>
              <a:t>occupation_status</a:t>
            </a:r>
            <a:r>
              <a:rPr lang="en-CA" dirty="0"/>
              <a:t>(</a:t>
            </a:r>
            <a:r>
              <a:rPr lang="en-CA" dirty="0" err="1"/>
              <a:t>SecondaryOcc</a:t>
            </a:r>
            <a:r>
              <a:rPr lang="en-CA" dirty="0"/>
              <a:t>) + (-0.0473) *</a:t>
            </a:r>
            <a:r>
              <a:rPr lang="en-CA" dirty="0" err="1"/>
              <a:t>Marital_Status</a:t>
            </a:r>
            <a:r>
              <a:rPr lang="en-CA" dirty="0"/>
              <a:t> * </a:t>
            </a:r>
            <a:r>
              <a:rPr lang="en-CA" dirty="0" err="1"/>
              <a:t>occupation_status</a:t>
            </a:r>
            <a:r>
              <a:rPr lang="en-CA" dirty="0"/>
              <a:t>(Others) +  0.1078 * </a:t>
            </a:r>
            <a:r>
              <a:rPr lang="en-CA" dirty="0" err="1"/>
              <a:t>Marital_Status</a:t>
            </a:r>
            <a:r>
              <a:rPr lang="en-CA" dirty="0"/>
              <a:t> * </a:t>
            </a:r>
            <a:r>
              <a:rPr lang="en-CA" dirty="0" err="1"/>
              <a:t>occupation_status</a:t>
            </a:r>
            <a:r>
              <a:rPr lang="en-CA" dirty="0"/>
              <a:t>(</a:t>
            </a:r>
            <a:r>
              <a:rPr lang="en-CA" dirty="0" err="1"/>
              <a:t>PrimaryOcc</a:t>
            </a:r>
            <a:r>
              <a:rPr lang="en-CA" dirty="0"/>
              <a:t>) + (-0.1826) * </a:t>
            </a:r>
            <a:r>
              <a:rPr lang="en-CA" dirty="0" err="1"/>
              <a:t>Marital_Status</a:t>
            </a:r>
            <a:r>
              <a:rPr lang="en-CA" dirty="0"/>
              <a:t> * </a:t>
            </a:r>
            <a:r>
              <a:rPr lang="en-CA" dirty="0" err="1"/>
              <a:t>occupation_status</a:t>
            </a:r>
            <a:r>
              <a:rPr lang="en-CA" dirty="0"/>
              <a:t>(</a:t>
            </a:r>
            <a:r>
              <a:rPr lang="en-CA" dirty="0" err="1"/>
              <a:t>SecondaryOcc</a:t>
            </a:r>
            <a:r>
              <a:rPr lang="en-CA" dirty="0"/>
              <a:t>) + (-0.00035) * </a:t>
            </a:r>
            <a:r>
              <a:rPr lang="en-CA" dirty="0" err="1"/>
              <a:t>capital_gain</a:t>
            </a:r>
            <a:r>
              <a:rPr lang="en-CA" dirty="0"/>
              <a:t> + 0.000066 * </a:t>
            </a:r>
            <a:r>
              <a:rPr lang="en-CA" dirty="0" err="1"/>
              <a:t>capital_gain</a:t>
            </a:r>
            <a:r>
              <a:rPr lang="en-CA" dirty="0"/>
              <a:t> * </a:t>
            </a:r>
            <a:r>
              <a:rPr lang="en-CA" dirty="0" err="1"/>
              <a:t>Marital_Status</a:t>
            </a:r>
            <a:r>
              <a:rPr lang="en-CA" dirty="0"/>
              <a:t> + (-0.00001) * </a:t>
            </a:r>
            <a:r>
              <a:rPr lang="en-CA" dirty="0" err="1"/>
              <a:t>capital_gain</a:t>
            </a:r>
            <a:r>
              <a:rPr lang="en-CA" dirty="0"/>
              <a:t> * occupation(Others) + (-0.00003) * </a:t>
            </a:r>
            <a:r>
              <a:rPr lang="en-CA" dirty="0" err="1"/>
              <a:t>capital_gain</a:t>
            </a:r>
            <a:r>
              <a:rPr lang="en-CA" dirty="0"/>
              <a:t> * occupation (</a:t>
            </a:r>
            <a:r>
              <a:rPr lang="en-CA" dirty="0" err="1"/>
              <a:t>PrimaryOcc</a:t>
            </a:r>
            <a:r>
              <a:rPr lang="en-CA" dirty="0"/>
              <a:t>) + (-0.00002) *  </a:t>
            </a:r>
            <a:r>
              <a:rPr lang="en-CA" dirty="0" err="1"/>
              <a:t>capital_gain</a:t>
            </a:r>
            <a:r>
              <a:rPr lang="en-CA" dirty="0"/>
              <a:t> * occupation(</a:t>
            </a:r>
            <a:r>
              <a:rPr lang="en-CA" dirty="0" err="1"/>
              <a:t>SecondaryOcc</a:t>
            </a:r>
            <a:r>
              <a:rPr lang="en-CA" dirty="0"/>
              <a:t>) + (-0.00073) * </a:t>
            </a:r>
            <a:r>
              <a:rPr lang="en-CA" dirty="0" err="1"/>
              <a:t>capital_loss</a:t>
            </a:r>
            <a:endParaRPr lang="en-CA" dirty="0"/>
          </a:p>
        </p:txBody>
      </p:sp>
      <p:pic>
        <p:nvPicPr>
          <p:cNvPr id="3" name="Recorded Sound">
            <a:hlinkClick r:id="" action="ppaction://media"/>
            <a:extLst>
              <a:ext uri="{FF2B5EF4-FFF2-40B4-BE49-F238E27FC236}">
                <a16:creationId xmlns:a16="http://schemas.microsoft.com/office/drawing/2014/main" id="{4D6571C3-1C03-4B51-A71D-017C797072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27025" y="3630295"/>
            <a:ext cx="487363" cy="487363"/>
          </a:xfrm>
          <a:prstGeom prst="rect">
            <a:avLst/>
          </a:prstGeom>
        </p:spPr>
      </p:pic>
    </p:spTree>
    <p:extLst>
      <p:ext uri="{BB962C8B-B14F-4D97-AF65-F5344CB8AC3E}">
        <p14:creationId xmlns:p14="http://schemas.microsoft.com/office/powerpoint/2010/main" val="2503621562"/>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5035F-FC95-4BBF-B50F-B112CEB5A9E6}"/>
              </a:ext>
            </a:extLst>
          </p:cNvPr>
          <p:cNvSpPr>
            <a:spLocks noGrp="1"/>
          </p:cNvSpPr>
          <p:nvPr>
            <p:ph type="title"/>
          </p:nvPr>
        </p:nvSpPr>
        <p:spPr>
          <a:xfrm>
            <a:off x="1047750" y="1"/>
            <a:ext cx="6996600" cy="726392"/>
          </a:xfrm>
        </p:spPr>
        <p:txBody>
          <a:bodyPr/>
          <a:lstStyle/>
          <a:p>
            <a:r>
              <a:rPr lang="en-CA" dirty="0"/>
              <a:t>Classification Table(SAS model)</a:t>
            </a:r>
            <a:br>
              <a:rPr lang="en-CA" dirty="0"/>
            </a:br>
            <a:endParaRPr lang="en-CA" dirty="0"/>
          </a:p>
        </p:txBody>
      </p:sp>
      <p:sp>
        <p:nvSpPr>
          <p:cNvPr id="4" name="Slide Number Placeholder 3">
            <a:extLst>
              <a:ext uri="{FF2B5EF4-FFF2-40B4-BE49-F238E27FC236}">
                <a16:creationId xmlns:a16="http://schemas.microsoft.com/office/drawing/2014/main" id="{23867B0C-76D8-4116-81B0-3C644B57E1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5" name="TextBox 4">
            <a:extLst>
              <a:ext uri="{FF2B5EF4-FFF2-40B4-BE49-F238E27FC236}">
                <a16:creationId xmlns:a16="http://schemas.microsoft.com/office/drawing/2014/main" id="{69A86E6B-A6C0-4437-A02A-28849E8503FE}"/>
              </a:ext>
            </a:extLst>
          </p:cNvPr>
          <p:cNvSpPr txBox="1"/>
          <p:nvPr/>
        </p:nvSpPr>
        <p:spPr>
          <a:xfrm>
            <a:off x="465613" y="532706"/>
            <a:ext cx="8372475" cy="523220"/>
          </a:xfrm>
          <a:prstGeom prst="rect">
            <a:avLst/>
          </a:prstGeom>
          <a:noFill/>
        </p:spPr>
        <p:txBody>
          <a:bodyPr wrap="square" rtlCol="0">
            <a:spAutoFit/>
          </a:bodyPr>
          <a:lstStyle/>
          <a:p>
            <a:r>
              <a:rPr lang="en-CA" dirty="0"/>
              <a:t>To compare the predicted number of successes to the actual number of successes and predicted number of failures to the actual number of failure</a:t>
            </a:r>
          </a:p>
        </p:txBody>
      </p:sp>
      <p:sp>
        <p:nvSpPr>
          <p:cNvPr id="11" name="TextBox 10">
            <a:extLst>
              <a:ext uri="{FF2B5EF4-FFF2-40B4-BE49-F238E27FC236}">
                <a16:creationId xmlns:a16="http://schemas.microsoft.com/office/drawing/2014/main" id="{F601DBAF-F4C4-4180-B70D-B2C16D8E8352}"/>
              </a:ext>
            </a:extLst>
          </p:cNvPr>
          <p:cNvSpPr txBox="1"/>
          <p:nvPr/>
        </p:nvSpPr>
        <p:spPr>
          <a:xfrm>
            <a:off x="854581" y="1055926"/>
            <a:ext cx="3392680" cy="830997"/>
          </a:xfrm>
          <a:prstGeom prst="rect">
            <a:avLst/>
          </a:prstGeom>
          <a:noFill/>
          <a:ln>
            <a:solidFill>
              <a:schemeClr val="tx1"/>
            </a:solidFill>
          </a:ln>
        </p:spPr>
        <p:txBody>
          <a:bodyPr wrap="square" rtlCol="0">
            <a:spAutoFit/>
          </a:bodyPr>
          <a:lstStyle/>
          <a:p>
            <a:pPr latinLnBrk="1"/>
            <a:r>
              <a:rPr lang="en-CA" sz="1200" dirty="0"/>
              <a:t>                          Predicted </a:t>
            </a:r>
            <a:r>
              <a:rPr lang="en-CA" sz="1200" dirty="0" err="1"/>
              <a:t>sas</a:t>
            </a:r>
            <a:endParaRPr lang="en-CA" sz="1200" dirty="0"/>
          </a:p>
          <a:p>
            <a:pPr latinLnBrk="1"/>
            <a:r>
              <a:rPr lang="en-CA" sz="1200" dirty="0" err="1"/>
              <a:t>adult_test$Income</a:t>
            </a:r>
            <a:r>
              <a:rPr lang="en-CA" sz="1200" dirty="0"/>
              <a:t>     0     1</a:t>
            </a:r>
          </a:p>
          <a:p>
            <a:pPr latinLnBrk="1"/>
            <a:r>
              <a:rPr lang="en-CA" sz="1200" dirty="0"/>
              <a:t>             0            5458  1390</a:t>
            </a:r>
          </a:p>
          <a:p>
            <a:pPr latinLnBrk="1"/>
            <a:r>
              <a:rPr lang="en-CA" sz="1200" dirty="0"/>
              <a:t>             1             504   1697</a:t>
            </a:r>
          </a:p>
        </p:txBody>
      </p:sp>
      <p:sp>
        <p:nvSpPr>
          <p:cNvPr id="13" name="Rectangle 12">
            <a:extLst>
              <a:ext uri="{FF2B5EF4-FFF2-40B4-BE49-F238E27FC236}">
                <a16:creationId xmlns:a16="http://schemas.microsoft.com/office/drawing/2014/main" id="{84289A89-FBCE-4B8C-8D8E-308CB4F81E11}"/>
              </a:ext>
            </a:extLst>
          </p:cNvPr>
          <p:cNvSpPr/>
          <p:nvPr/>
        </p:nvSpPr>
        <p:spPr>
          <a:xfrm>
            <a:off x="465612" y="2188176"/>
            <a:ext cx="6917953" cy="1908408"/>
          </a:xfrm>
          <a:prstGeom prst="rect">
            <a:avLst/>
          </a:prstGeom>
        </p:spPr>
        <p:txBody>
          <a:bodyPr wrap="square">
            <a:spAutoFit/>
          </a:bodyPr>
          <a:lstStyle/>
          <a:p>
            <a:pPr>
              <a:lnSpc>
                <a:spcPct val="106000"/>
              </a:lnSpc>
            </a:pPr>
            <a:r>
              <a:rPr lang="en-US" b="1" dirty="0">
                <a:latin typeface="Arial" panose="020B0604020202020204" pitchFamily="34" charset="0"/>
                <a:ea typeface="Calibri" panose="020F0502020204030204" pitchFamily="34" charset="0"/>
                <a:cs typeface="Times New Roman" panose="02020603050405020304" pitchFamily="18" charset="0"/>
              </a:rPr>
              <a:t>Observation:</a:t>
            </a:r>
          </a:p>
          <a:p>
            <a:pPr>
              <a:lnSpc>
                <a:spcPct val="106000"/>
              </a:lnSpc>
            </a:pPr>
            <a:r>
              <a:rPr lang="en-US" dirty="0">
                <a:latin typeface="Arial" panose="020B0604020202020204" pitchFamily="34" charset="0"/>
                <a:ea typeface="Calibri" panose="020F0502020204030204" pitchFamily="34" charset="0"/>
                <a:cs typeface="Times New Roman" panose="02020603050405020304" pitchFamily="18" charset="0"/>
              </a:rPr>
              <a:t>Based on the output the overall misclassification rate for the SAS model is</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dirty="0">
                <a:latin typeface="Arial" panose="020B0604020202020204" pitchFamily="34" charset="0"/>
                <a:ea typeface="Calibri" panose="020F0502020204030204" pitchFamily="34" charset="0"/>
                <a:cs typeface="Times New Roman" panose="02020603050405020304" pitchFamily="18" charset="0"/>
              </a:rPr>
              <a:t>				1894/9049=.209</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dirty="0">
                <a:latin typeface="Arial" panose="020B0604020202020204" pitchFamily="34" charset="0"/>
                <a:ea typeface="Calibri" panose="020F0502020204030204" pitchFamily="34" charset="0"/>
                <a:cs typeface="Times New Roman" panose="02020603050405020304" pitchFamily="18" charset="0"/>
              </a:rPr>
              <a:t>For actual income &lt;=50K</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dirty="0">
                <a:latin typeface="Arial" panose="020B0604020202020204" pitchFamily="34" charset="0"/>
                <a:ea typeface="Calibri" panose="020F0502020204030204" pitchFamily="34" charset="0"/>
                <a:cs typeface="Times New Roman" panose="02020603050405020304" pitchFamily="18" charset="0"/>
              </a:rPr>
              <a:t>Misclassification rate 1390/6848=.202</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dirty="0">
                <a:latin typeface="Arial" panose="020B0604020202020204" pitchFamily="34" charset="0"/>
                <a:ea typeface="Calibri" panose="020F0502020204030204" pitchFamily="34" charset="0"/>
                <a:cs typeface="Times New Roman" panose="02020603050405020304" pitchFamily="18" charset="0"/>
              </a:rPr>
              <a:t> </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dirty="0">
                <a:latin typeface="Arial" panose="020B0604020202020204" pitchFamily="34" charset="0"/>
                <a:ea typeface="Calibri" panose="020F0502020204030204" pitchFamily="34" charset="0"/>
                <a:cs typeface="Times New Roman" panose="02020603050405020304" pitchFamily="18" charset="0"/>
              </a:rPr>
              <a:t>For actual income &gt;=50K</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nSpc>
                <a:spcPct val="106000"/>
              </a:lnSpc>
            </a:pPr>
            <a:r>
              <a:rPr lang="en-US" dirty="0">
                <a:latin typeface="Arial" panose="020B0604020202020204" pitchFamily="34" charset="0"/>
                <a:ea typeface="Calibri" panose="020F0502020204030204" pitchFamily="34" charset="0"/>
                <a:cs typeface="Times New Roman" panose="02020603050405020304" pitchFamily="18" charset="0"/>
              </a:rPr>
              <a:t>Misclassification rate 504/2201=.2289</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115A1614-EEAF-4130-9879-4D5DAEBD4B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1930" y="4096584"/>
            <a:ext cx="487363" cy="487363"/>
          </a:xfrm>
          <a:prstGeom prst="rect">
            <a:avLst/>
          </a:prstGeom>
        </p:spPr>
      </p:pic>
    </p:spTree>
    <p:extLst>
      <p:ext uri="{BB962C8B-B14F-4D97-AF65-F5344CB8AC3E}">
        <p14:creationId xmlns:p14="http://schemas.microsoft.com/office/powerpoint/2010/main" val="1450276219"/>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7CDB-F128-453C-9765-D178E679AEA4}"/>
              </a:ext>
            </a:extLst>
          </p:cNvPr>
          <p:cNvSpPr>
            <a:spLocks noGrp="1"/>
          </p:cNvSpPr>
          <p:nvPr>
            <p:ph type="title"/>
          </p:nvPr>
        </p:nvSpPr>
        <p:spPr>
          <a:xfrm>
            <a:off x="1047750" y="-333285"/>
            <a:ext cx="6996600" cy="760576"/>
          </a:xfrm>
        </p:spPr>
        <p:txBody>
          <a:bodyPr/>
          <a:lstStyle/>
          <a:p>
            <a:r>
              <a:rPr lang="en-CA" dirty="0"/>
              <a:t>ROC Curve(SAS model)</a:t>
            </a:r>
          </a:p>
        </p:txBody>
      </p:sp>
      <p:sp>
        <p:nvSpPr>
          <p:cNvPr id="4" name="Slide Number Placeholder 3">
            <a:extLst>
              <a:ext uri="{FF2B5EF4-FFF2-40B4-BE49-F238E27FC236}">
                <a16:creationId xmlns:a16="http://schemas.microsoft.com/office/drawing/2014/main" id="{770A0EDB-C283-48AB-BCFF-A285492055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5" name="Rectangle 4">
            <a:extLst>
              <a:ext uri="{FF2B5EF4-FFF2-40B4-BE49-F238E27FC236}">
                <a16:creationId xmlns:a16="http://schemas.microsoft.com/office/drawing/2014/main" id="{66A6A859-BBF3-4EF9-8141-B30547861E57}"/>
              </a:ext>
            </a:extLst>
          </p:cNvPr>
          <p:cNvSpPr/>
          <p:nvPr/>
        </p:nvSpPr>
        <p:spPr>
          <a:xfrm>
            <a:off x="471841" y="527442"/>
            <a:ext cx="8148417" cy="523220"/>
          </a:xfrm>
          <a:prstGeom prst="rect">
            <a:avLst/>
          </a:prstGeom>
        </p:spPr>
        <p:txBody>
          <a:bodyPr wrap="square">
            <a:spAutoFit/>
          </a:bodyPr>
          <a:lstStyle/>
          <a:p>
            <a:r>
              <a:rPr lang="en-CA" dirty="0">
                <a:latin typeface="Arial" panose="020B0604020202020204" pitchFamily="34" charset="0"/>
                <a:ea typeface="Calibri" panose="020F0502020204030204" pitchFamily="34" charset="0"/>
              </a:rPr>
              <a:t>ROC Curve is used to determine the sensitivity and specificity of the predictions for all possible cut off π</a:t>
            </a:r>
            <a:r>
              <a:rPr lang="en-CA" baseline="-25000" dirty="0">
                <a:latin typeface="Arial" panose="020B0604020202020204" pitchFamily="34" charset="0"/>
                <a:ea typeface="Calibri" panose="020F0502020204030204" pitchFamily="34" charset="0"/>
              </a:rPr>
              <a:t>o  </a:t>
            </a:r>
            <a:r>
              <a:rPr lang="en-CA" dirty="0">
                <a:latin typeface="Arial" panose="020B0604020202020204" pitchFamily="34" charset="0"/>
                <a:ea typeface="Calibri" panose="020F0502020204030204" pitchFamily="34" charset="0"/>
              </a:rPr>
              <a:t>values.</a:t>
            </a:r>
            <a:endParaRPr lang="en-CA" dirty="0"/>
          </a:p>
        </p:txBody>
      </p:sp>
      <p:sp>
        <p:nvSpPr>
          <p:cNvPr id="6" name="TextBox 5">
            <a:extLst>
              <a:ext uri="{FF2B5EF4-FFF2-40B4-BE49-F238E27FC236}">
                <a16:creationId xmlns:a16="http://schemas.microsoft.com/office/drawing/2014/main" id="{F2AF3BCD-7698-4A8E-A6AC-C405226032F9}"/>
              </a:ext>
            </a:extLst>
          </p:cNvPr>
          <p:cNvSpPr txBox="1"/>
          <p:nvPr/>
        </p:nvSpPr>
        <p:spPr>
          <a:xfrm>
            <a:off x="905854" y="1119499"/>
            <a:ext cx="2503918" cy="307777"/>
          </a:xfrm>
          <a:prstGeom prst="rect">
            <a:avLst/>
          </a:prstGeom>
          <a:noFill/>
          <a:ln>
            <a:solidFill>
              <a:schemeClr val="tx1"/>
            </a:solidFill>
          </a:ln>
        </p:spPr>
        <p:txBody>
          <a:bodyPr wrap="square" rtlCol="0">
            <a:spAutoFit/>
          </a:bodyPr>
          <a:lstStyle/>
          <a:p>
            <a:r>
              <a:rPr lang="en-CA" dirty="0"/>
              <a:t>Area under the curve: 0.8674</a:t>
            </a:r>
          </a:p>
        </p:txBody>
      </p:sp>
      <p:pic>
        <p:nvPicPr>
          <p:cNvPr id="8" name="Picture 7">
            <a:extLst>
              <a:ext uri="{FF2B5EF4-FFF2-40B4-BE49-F238E27FC236}">
                <a16:creationId xmlns:a16="http://schemas.microsoft.com/office/drawing/2014/main" id="{A4CBEB71-9C2E-4E3A-AC5A-FBBFEDFA53A3}"/>
              </a:ext>
            </a:extLst>
          </p:cNvPr>
          <p:cNvPicPr/>
          <p:nvPr/>
        </p:nvPicPr>
        <p:blipFill>
          <a:blip r:embed="rId4"/>
          <a:stretch>
            <a:fillRect/>
          </a:stretch>
        </p:blipFill>
        <p:spPr>
          <a:xfrm>
            <a:off x="4303996" y="789052"/>
            <a:ext cx="4252779" cy="3129227"/>
          </a:xfrm>
          <a:prstGeom prst="rect">
            <a:avLst/>
          </a:prstGeom>
        </p:spPr>
      </p:pic>
      <p:sp>
        <p:nvSpPr>
          <p:cNvPr id="9" name="Rectangle 8">
            <a:extLst>
              <a:ext uri="{FF2B5EF4-FFF2-40B4-BE49-F238E27FC236}">
                <a16:creationId xmlns:a16="http://schemas.microsoft.com/office/drawing/2014/main" id="{39880358-30D0-40DB-8579-57C2DD1DDEF2}"/>
              </a:ext>
            </a:extLst>
          </p:cNvPr>
          <p:cNvSpPr/>
          <p:nvPr/>
        </p:nvSpPr>
        <p:spPr>
          <a:xfrm>
            <a:off x="294830" y="1794645"/>
            <a:ext cx="3559323" cy="1828771"/>
          </a:xfrm>
          <a:prstGeom prst="rect">
            <a:avLst/>
          </a:prstGeom>
        </p:spPr>
        <p:txBody>
          <a:bodyPr wrap="square">
            <a:spAutoFit/>
          </a:bodyPr>
          <a:lstStyle/>
          <a:p>
            <a:pPr>
              <a:lnSpc>
                <a:spcPct val="106000"/>
              </a:lnSpc>
              <a:spcAft>
                <a:spcPts val="800"/>
              </a:spcAft>
            </a:pPr>
            <a:r>
              <a:rPr lang="en-CA" b="1" dirty="0">
                <a:latin typeface="Arial" panose="020B0604020202020204" pitchFamily="34" charset="0"/>
                <a:ea typeface="Calibri" panose="020F0502020204030204" pitchFamily="34" charset="0"/>
                <a:cs typeface="Times New Roman" panose="02020603050405020304" pitchFamily="18" charset="0"/>
              </a:rPr>
              <a:t>Observation:</a:t>
            </a:r>
            <a:endParaRPr lang="en-CA" sz="12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6000"/>
              </a:lnSpc>
              <a:spcAft>
                <a:spcPts val="800"/>
              </a:spcAft>
            </a:pPr>
            <a:r>
              <a:rPr lang="en-CA" dirty="0">
                <a:latin typeface="Arial" panose="020B0604020202020204" pitchFamily="34" charset="0"/>
                <a:ea typeface="Calibri" panose="020F0502020204030204" pitchFamily="34" charset="0"/>
                <a:cs typeface="Times New Roman" panose="02020603050405020304" pitchFamily="18" charset="0"/>
              </a:rPr>
              <a:t>From the above output, we can see that the ROC Curve of our model is high and area under the curve is 0.8674 which is greater than 0.5. So, we conclude that the final model is the best fit having high curve and more area under the curve.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F70DB0C5-C15F-48E0-8006-76F6697BFF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862" y="3883846"/>
            <a:ext cx="487363" cy="487363"/>
          </a:xfrm>
          <a:prstGeom prst="rect">
            <a:avLst/>
          </a:prstGeom>
        </p:spPr>
      </p:pic>
    </p:spTree>
    <p:extLst>
      <p:ext uri="{BB962C8B-B14F-4D97-AF65-F5344CB8AC3E}">
        <p14:creationId xmlns:p14="http://schemas.microsoft.com/office/powerpoint/2010/main" val="2039097844"/>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598F2-D1A2-48A0-8281-70D40C2016BD}"/>
              </a:ext>
            </a:extLst>
          </p:cNvPr>
          <p:cNvSpPr>
            <a:spLocks noGrp="1"/>
          </p:cNvSpPr>
          <p:nvPr>
            <p:ph type="title"/>
          </p:nvPr>
        </p:nvSpPr>
        <p:spPr>
          <a:xfrm>
            <a:off x="1005021" y="-205099"/>
            <a:ext cx="6996600" cy="1196411"/>
          </a:xfrm>
        </p:spPr>
        <p:txBody>
          <a:bodyPr/>
          <a:lstStyle/>
          <a:p>
            <a:r>
              <a:rPr lang="en-CA" dirty="0"/>
              <a:t>Conclusion</a:t>
            </a:r>
          </a:p>
        </p:txBody>
      </p:sp>
      <p:sp>
        <p:nvSpPr>
          <p:cNvPr id="4" name="Slide Number Placeholder 3">
            <a:extLst>
              <a:ext uri="{FF2B5EF4-FFF2-40B4-BE49-F238E27FC236}">
                <a16:creationId xmlns:a16="http://schemas.microsoft.com/office/drawing/2014/main" id="{02C333E8-C068-4183-9B02-29760195AB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5" name="TextBox 4">
            <a:extLst>
              <a:ext uri="{FF2B5EF4-FFF2-40B4-BE49-F238E27FC236}">
                <a16:creationId xmlns:a16="http://schemas.microsoft.com/office/drawing/2014/main" id="{E3A1F017-944E-42A9-BCFE-39650EC58B50}"/>
              </a:ext>
            </a:extLst>
          </p:cNvPr>
          <p:cNvSpPr txBox="1"/>
          <p:nvPr/>
        </p:nvSpPr>
        <p:spPr>
          <a:xfrm>
            <a:off x="1005020" y="1199141"/>
            <a:ext cx="6805835" cy="1600438"/>
          </a:xfrm>
          <a:prstGeom prst="rect">
            <a:avLst/>
          </a:prstGeom>
          <a:noFill/>
        </p:spPr>
        <p:txBody>
          <a:bodyPr wrap="square" rtlCol="0">
            <a:spAutoFit/>
          </a:bodyPr>
          <a:lstStyle/>
          <a:p>
            <a:pPr algn="just"/>
            <a:r>
              <a:rPr lang="en-CA" dirty="0"/>
              <a:t>After analyzing the classification tables and ROC Curve for the two models, we select the SAS model to be the best model among the two because area under the curve for SAS model (0.8674)  is more than the area under the curve of R model (0.8669). Also, SAS model has higher curve than R model making it the better model. Also, the misclassification rate for R model is 0.208 and for SAS model is 0.209 which also concludes that SAS model is appropriate than R model.</a:t>
            </a:r>
          </a:p>
          <a:p>
            <a:endParaRPr lang="en-CA" dirty="0"/>
          </a:p>
        </p:txBody>
      </p:sp>
      <p:pic>
        <p:nvPicPr>
          <p:cNvPr id="6" name="Recorded Sound">
            <a:hlinkClick r:id="" action="ppaction://media"/>
            <a:extLst>
              <a:ext uri="{FF2B5EF4-FFF2-40B4-BE49-F238E27FC236}">
                <a16:creationId xmlns:a16="http://schemas.microsoft.com/office/drawing/2014/main" id="{03D8D829-DDDF-49AB-BA71-C204ABEB76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89865" y="3957955"/>
            <a:ext cx="487363" cy="487363"/>
          </a:xfrm>
          <a:prstGeom prst="rect">
            <a:avLst/>
          </a:prstGeom>
        </p:spPr>
      </p:pic>
    </p:spTree>
    <p:extLst>
      <p:ext uri="{BB962C8B-B14F-4D97-AF65-F5344CB8AC3E}">
        <p14:creationId xmlns:p14="http://schemas.microsoft.com/office/powerpoint/2010/main" val="381711391"/>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37"/>
          <p:cNvSpPr txBox="1">
            <a:spLocks noGrp="1"/>
          </p:cNvSpPr>
          <p:nvPr>
            <p:ph type="ctrTitle" idx="4294967295"/>
          </p:nvPr>
        </p:nvSpPr>
        <p:spPr>
          <a:xfrm>
            <a:off x="1275150" y="1278550"/>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a:t>THANKS!</a:t>
            </a:r>
            <a:endParaRPr sz="10000"/>
          </a:p>
        </p:txBody>
      </p:sp>
      <p:sp>
        <p:nvSpPr>
          <p:cNvPr id="768" name="Google Shape;768;p37"/>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2" name="Recorded Sound">
            <a:hlinkClick r:id="" action="ppaction://media"/>
            <a:extLst>
              <a:ext uri="{FF2B5EF4-FFF2-40B4-BE49-F238E27FC236}">
                <a16:creationId xmlns:a16="http://schemas.microsoft.com/office/drawing/2014/main" id="{A49A9DD1-5370-402E-A33F-DB27A935B6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8465" y="3759835"/>
            <a:ext cx="487363" cy="487363"/>
          </a:xfrm>
          <a:prstGeom prst="rect">
            <a:avLst/>
          </a:prstGeom>
        </p:spPr>
      </p:pic>
    </p:spTree>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32516-02AA-408B-A221-03FB01BC0A8D}"/>
              </a:ext>
            </a:extLst>
          </p:cNvPr>
          <p:cNvSpPr>
            <a:spLocks noGrp="1"/>
          </p:cNvSpPr>
          <p:nvPr>
            <p:ph type="title"/>
          </p:nvPr>
        </p:nvSpPr>
        <p:spPr>
          <a:xfrm>
            <a:off x="1073700" y="179461"/>
            <a:ext cx="6996600" cy="364331"/>
          </a:xfrm>
        </p:spPr>
        <p:txBody>
          <a:bodyPr/>
          <a:lstStyle/>
          <a:p>
            <a:r>
              <a:rPr lang="en-US" dirty="0"/>
              <a:t>Variables in Dataset</a:t>
            </a:r>
            <a:endParaRPr lang="en-CA" dirty="0"/>
          </a:p>
        </p:txBody>
      </p:sp>
      <p:sp>
        <p:nvSpPr>
          <p:cNvPr id="4" name="Slide Number Placeholder 3">
            <a:extLst>
              <a:ext uri="{FF2B5EF4-FFF2-40B4-BE49-F238E27FC236}">
                <a16:creationId xmlns:a16="http://schemas.microsoft.com/office/drawing/2014/main" id="{4F0CCD1B-E285-442F-B2E7-20D84BA32F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5" name="TextBox 4">
            <a:extLst>
              <a:ext uri="{FF2B5EF4-FFF2-40B4-BE49-F238E27FC236}">
                <a16:creationId xmlns:a16="http://schemas.microsoft.com/office/drawing/2014/main" id="{D4F1900D-78BF-4F94-9A41-804BF0C40904}"/>
              </a:ext>
            </a:extLst>
          </p:cNvPr>
          <p:cNvSpPr txBox="1"/>
          <p:nvPr/>
        </p:nvSpPr>
        <p:spPr>
          <a:xfrm>
            <a:off x="828942" y="820396"/>
            <a:ext cx="6323888" cy="3323987"/>
          </a:xfrm>
          <a:prstGeom prst="rect">
            <a:avLst/>
          </a:prstGeom>
          <a:noFill/>
        </p:spPr>
        <p:txBody>
          <a:bodyPr wrap="square" rtlCol="0">
            <a:spAutoFit/>
          </a:bodyPr>
          <a:lstStyle/>
          <a:p>
            <a:pPr marL="387350" indent="-285750">
              <a:buFont typeface="Arial" panose="020B0604020202020204" pitchFamily="34" charset="0"/>
              <a:buChar char="•"/>
            </a:pPr>
            <a:r>
              <a:rPr lang="en-CA" dirty="0"/>
              <a:t>Age</a:t>
            </a:r>
          </a:p>
          <a:p>
            <a:pPr marL="387350" indent="-285750">
              <a:buFont typeface="Arial" panose="020B0604020202020204" pitchFamily="34" charset="0"/>
              <a:buChar char="•"/>
            </a:pPr>
            <a:r>
              <a:rPr lang="en-CA" dirty="0"/>
              <a:t>Workclass</a:t>
            </a:r>
          </a:p>
          <a:p>
            <a:pPr marL="387350" indent="-285750">
              <a:buFont typeface="Arial" panose="020B0604020202020204" pitchFamily="34" charset="0"/>
              <a:buChar char="•"/>
            </a:pPr>
            <a:r>
              <a:rPr lang="en-CA" dirty="0"/>
              <a:t>Fnlwgt</a:t>
            </a:r>
          </a:p>
          <a:p>
            <a:pPr marL="387350" indent="-285750">
              <a:buFont typeface="Arial" panose="020B0604020202020204" pitchFamily="34" charset="0"/>
              <a:buChar char="•"/>
            </a:pPr>
            <a:r>
              <a:rPr lang="en-CA" dirty="0"/>
              <a:t>Education</a:t>
            </a:r>
          </a:p>
          <a:p>
            <a:pPr marL="387350" indent="-285750">
              <a:buFont typeface="Arial" panose="020B0604020202020204" pitchFamily="34" charset="0"/>
              <a:buChar char="•"/>
            </a:pPr>
            <a:r>
              <a:rPr lang="en-CA" dirty="0"/>
              <a:t>Education-number</a:t>
            </a:r>
          </a:p>
          <a:p>
            <a:pPr marL="387350" indent="-285750">
              <a:buFont typeface="Arial" panose="020B0604020202020204" pitchFamily="34" charset="0"/>
              <a:buChar char="•"/>
            </a:pPr>
            <a:r>
              <a:rPr lang="en-CA" dirty="0"/>
              <a:t>Marital-status</a:t>
            </a:r>
          </a:p>
          <a:p>
            <a:pPr marL="387350" indent="-285750">
              <a:buFont typeface="Arial" panose="020B0604020202020204" pitchFamily="34" charset="0"/>
              <a:buChar char="•"/>
            </a:pPr>
            <a:r>
              <a:rPr lang="en-CA" dirty="0"/>
              <a:t>Occupation</a:t>
            </a:r>
          </a:p>
          <a:p>
            <a:pPr marL="387350" indent="-285750">
              <a:buFont typeface="Arial" panose="020B0604020202020204" pitchFamily="34" charset="0"/>
              <a:buChar char="•"/>
            </a:pPr>
            <a:r>
              <a:rPr lang="en-CA" dirty="0"/>
              <a:t>Relationship</a:t>
            </a:r>
          </a:p>
          <a:p>
            <a:pPr marL="387350" indent="-285750">
              <a:buFont typeface="Arial" panose="020B0604020202020204" pitchFamily="34" charset="0"/>
              <a:buChar char="•"/>
            </a:pPr>
            <a:r>
              <a:rPr lang="en-CA" dirty="0"/>
              <a:t>Race</a:t>
            </a:r>
          </a:p>
          <a:p>
            <a:pPr marL="387350" indent="-285750">
              <a:buFont typeface="Arial" panose="020B0604020202020204" pitchFamily="34" charset="0"/>
              <a:buChar char="•"/>
            </a:pPr>
            <a:r>
              <a:rPr lang="en-CA" dirty="0"/>
              <a:t>Sex</a:t>
            </a:r>
          </a:p>
          <a:p>
            <a:pPr marL="387350" indent="-285750">
              <a:buFont typeface="Arial" panose="020B0604020202020204" pitchFamily="34" charset="0"/>
              <a:buChar char="•"/>
            </a:pPr>
            <a:r>
              <a:rPr lang="en-CA" dirty="0"/>
              <a:t>Capital-gain</a:t>
            </a:r>
          </a:p>
          <a:p>
            <a:pPr marL="387350" indent="-285750">
              <a:buFont typeface="Arial" panose="020B0604020202020204" pitchFamily="34" charset="0"/>
              <a:buChar char="•"/>
            </a:pPr>
            <a:r>
              <a:rPr lang="en-CA" dirty="0"/>
              <a:t>Capital-loss</a:t>
            </a:r>
          </a:p>
          <a:p>
            <a:pPr marL="387350" indent="-285750">
              <a:buFont typeface="Arial" panose="020B0604020202020204" pitchFamily="34" charset="0"/>
              <a:buChar char="•"/>
            </a:pPr>
            <a:r>
              <a:rPr lang="en-CA" dirty="0"/>
              <a:t>Hours-per-week</a:t>
            </a:r>
          </a:p>
          <a:p>
            <a:pPr marL="387350" indent="-285750">
              <a:buFont typeface="Arial" panose="020B0604020202020204" pitchFamily="34" charset="0"/>
              <a:buChar char="•"/>
            </a:pPr>
            <a:r>
              <a:rPr lang="en-CA" dirty="0"/>
              <a:t>Native-country</a:t>
            </a:r>
          </a:p>
          <a:p>
            <a:endParaRPr lang="en-CA" dirty="0"/>
          </a:p>
        </p:txBody>
      </p:sp>
      <p:pic>
        <p:nvPicPr>
          <p:cNvPr id="3" name="Recorded Sound">
            <a:hlinkClick r:id="" action="ppaction://media"/>
            <a:extLst>
              <a:ext uri="{FF2B5EF4-FFF2-40B4-BE49-F238E27FC236}">
                <a16:creationId xmlns:a16="http://schemas.microsoft.com/office/drawing/2014/main" id="{66B1D081-07B2-463D-8C89-835E57A1D2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8942" y="56429"/>
            <a:ext cx="487363" cy="487363"/>
          </a:xfrm>
          <a:prstGeom prst="rect">
            <a:avLst/>
          </a:prstGeom>
        </p:spPr>
      </p:pic>
    </p:spTree>
    <p:extLst>
      <p:ext uri="{BB962C8B-B14F-4D97-AF65-F5344CB8AC3E}">
        <p14:creationId xmlns:p14="http://schemas.microsoft.com/office/powerpoint/2010/main" val="1250685780"/>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D4C8-338E-43C6-81E4-A440AE1A1B27}"/>
              </a:ext>
            </a:extLst>
          </p:cNvPr>
          <p:cNvSpPr>
            <a:spLocks noGrp="1"/>
          </p:cNvSpPr>
          <p:nvPr>
            <p:ph type="title"/>
          </p:nvPr>
        </p:nvSpPr>
        <p:spPr>
          <a:xfrm>
            <a:off x="1047750" y="0"/>
            <a:ext cx="6996600" cy="698662"/>
          </a:xfrm>
        </p:spPr>
        <p:txBody>
          <a:bodyPr/>
          <a:lstStyle/>
          <a:p>
            <a:r>
              <a:rPr lang="en-US" dirty="0"/>
              <a:t>Project Objective</a:t>
            </a:r>
            <a:endParaRPr lang="en-CA" dirty="0"/>
          </a:p>
        </p:txBody>
      </p:sp>
      <p:sp>
        <p:nvSpPr>
          <p:cNvPr id="3" name="Text Placeholder 2">
            <a:extLst>
              <a:ext uri="{FF2B5EF4-FFF2-40B4-BE49-F238E27FC236}">
                <a16:creationId xmlns:a16="http://schemas.microsoft.com/office/drawing/2014/main" id="{88F016BF-A7D3-4E99-B2B9-69D3F278D280}"/>
              </a:ext>
            </a:extLst>
          </p:cNvPr>
          <p:cNvSpPr>
            <a:spLocks noGrp="1"/>
          </p:cNvSpPr>
          <p:nvPr>
            <p:ph type="body" idx="1"/>
          </p:nvPr>
        </p:nvSpPr>
        <p:spPr>
          <a:xfrm>
            <a:off x="1047750" y="698662"/>
            <a:ext cx="6996600" cy="3601668"/>
          </a:xfrm>
        </p:spPr>
        <p:txBody>
          <a:bodyPr/>
          <a:lstStyle/>
          <a:p>
            <a:pPr marL="101600" indent="0">
              <a:buNone/>
            </a:pPr>
            <a:r>
              <a:rPr lang="en-CA" sz="1600" dirty="0"/>
              <a:t>To determine whether an individual earns more than 50K annually or not based on 14 variables such as occupation, age, gender etc.</a:t>
            </a:r>
          </a:p>
          <a:p>
            <a:pPr marL="101600" indent="0">
              <a:buNone/>
            </a:pPr>
            <a:r>
              <a:rPr lang="en-CA" sz="1600" dirty="0"/>
              <a:t>In order to find the significant variables that affects the response variable most, we have applied following tests:</a:t>
            </a:r>
          </a:p>
          <a:p>
            <a:pPr>
              <a:buFont typeface="Wingdings" panose="05000000000000000000" pitchFamily="2" charset="2"/>
              <a:buChar char="§"/>
            </a:pPr>
            <a:r>
              <a:rPr lang="en-CA" sz="1600" dirty="0"/>
              <a:t>2-sample t-test</a:t>
            </a:r>
          </a:p>
          <a:p>
            <a:pPr>
              <a:buFont typeface="Wingdings" panose="05000000000000000000" pitchFamily="2" charset="2"/>
              <a:buChar char="§"/>
            </a:pPr>
            <a:r>
              <a:rPr lang="en-CA" sz="1600" dirty="0"/>
              <a:t>Chi-square test of independence</a:t>
            </a:r>
          </a:p>
          <a:p>
            <a:pPr>
              <a:buFont typeface="Wingdings" panose="05000000000000000000" pitchFamily="2" charset="2"/>
              <a:buChar char="§"/>
            </a:pPr>
            <a:r>
              <a:rPr lang="en-CA" sz="1600" dirty="0"/>
              <a:t>Hosmer-</a:t>
            </a:r>
            <a:r>
              <a:rPr lang="en-CA" sz="1600" dirty="0" err="1"/>
              <a:t>Lemeshow</a:t>
            </a:r>
            <a:r>
              <a:rPr lang="en-CA" sz="1600" dirty="0"/>
              <a:t> test </a:t>
            </a:r>
          </a:p>
          <a:p>
            <a:pPr>
              <a:buFont typeface="Wingdings" panose="05000000000000000000" pitchFamily="2" charset="2"/>
              <a:buChar char="§"/>
            </a:pPr>
            <a:r>
              <a:rPr lang="en-CA" sz="1600" dirty="0"/>
              <a:t>Likelihood Ratio test </a:t>
            </a:r>
          </a:p>
          <a:p>
            <a:pPr>
              <a:buFont typeface="Wingdings" panose="05000000000000000000" pitchFamily="2" charset="2"/>
              <a:buChar char="§"/>
            </a:pPr>
            <a:r>
              <a:rPr lang="en-CA" sz="1600" dirty="0"/>
              <a:t>Forward Elimination</a:t>
            </a:r>
          </a:p>
          <a:p>
            <a:pPr>
              <a:buFont typeface="Wingdings" panose="05000000000000000000" pitchFamily="2" charset="2"/>
              <a:buChar char="§"/>
            </a:pPr>
            <a:r>
              <a:rPr lang="en-CA" sz="1600" dirty="0"/>
              <a:t>Backward Elimination</a:t>
            </a:r>
          </a:p>
          <a:p>
            <a:endParaRPr lang="en-CA" dirty="0"/>
          </a:p>
        </p:txBody>
      </p:sp>
      <p:sp>
        <p:nvSpPr>
          <p:cNvPr id="4" name="Slide Number Placeholder 3">
            <a:extLst>
              <a:ext uri="{FF2B5EF4-FFF2-40B4-BE49-F238E27FC236}">
                <a16:creationId xmlns:a16="http://schemas.microsoft.com/office/drawing/2014/main" id="{E69859C9-970A-4588-A173-8F1FA6E2734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5" name="Recorded Sound">
            <a:hlinkClick r:id="" action="ppaction://media"/>
            <a:extLst>
              <a:ext uri="{FF2B5EF4-FFF2-40B4-BE49-F238E27FC236}">
                <a16:creationId xmlns:a16="http://schemas.microsoft.com/office/drawing/2014/main" id="{8AC7C5C7-759E-4A87-A92B-2A95686956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12738" y="105649"/>
            <a:ext cx="487363" cy="487363"/>
          </a:xfrm>
          <a:prstGeom prst="rect">
            <a:avLst/>
          </a:prstGeom>
        </p:spPr>
      </p:pic>
    </p:spTree>
    <p:extLst>
      <p:ext uri="{BB962C8B-B14F-4D97-AF65-F5344CB8AC3E}">
        <p14:creationId xmlns:p14="http://schemas.microsoft.com/office/powerpoint/2010/main" val="1031568270"/>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43E86-1562-4661-A166-A703CDF002C3}"/>
              </a:ext>
            </a:extLst>
          </p:cNvPr>
          <p:cNvSpPr>
            <a:spLocks noGrp="1"/>
          </p:cNvSpPr>
          <p:nvPr>
            <p:ph type="title"/>
          </p:nvPr>
        </p:nvSpPr>
        <p:spPr>
          <a:xfrm>
            <a:off x="1047750" y="1"/>
            <a:ext cx="6996600" cy="437322"/>
          </a:xfrm>
        </p:spPr>
        <p:txBody>
          <a:bodyPr/>
          <a:lstStyle/>
          <a:p>
            <a:r>
              <a:rPr lang="en-US" dirty="0"/>
              <a:t>2 Sample t-test (Quantitative Variable)</a:t>
            </a:r>
            <a:endParaRPr lang="en-CA" dirty="0"/>
          </a:p>
        </p:txBody>
      </p:sp>
      <p:sp>
        <p:nvSpPr>
          <p:cNvPr id="4" name="Slide Number Placeholder 3">
            <a:extLst>
              <a:ext uri="{FF2B5EF4-FFF2-40B4-BE49-F238E27FC236}">
                <a16:creationId xmlns:a16="http://schemas.microsoft.com/office/drawing/2014/main" id="{91DF9066-5D6F-48FD-A696-CF06F70E04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7" name="TextBox 6"/>
          <p:cNvSpPr txBox="1"/>
          <p:nvPr/>
        </p:nvSpPr>
        <p:spPr>
          <a:xfrm>
            <a:off x="410817" y="390939"/>
            <a:ext cx="7354957" cy="4924425"/>
          </a:xfrm>
          <a:prstGeom prst="rect">
            <a:avLst/>
          </a:prstGeom>
          <a:noFill/>
        </p:spPr>
        <p:txBody>
          <a:bodyPr wrap="square" rtlCol="0">
            <a:spAutoFit/>
          </a:bodyPr>
          <a:lstStyle/>
          <a:p>
            <a:r>
              <a:rPr lang="en-CA" sz="1000" b="1" dirty="0"/>
              <a:t>Step 1: </a:t>
            </a:r>
            <a:r>
              <a:rPr lang="en-CA" sz="1000" dirty="0"/>
              <a:t>Hypothesis:</a:t>
            </a:r>
          </a:p>
          <a:p>
            <a:r>
              <a:rPr lang="en-CA" sz="1000" dirty="0"/>
              <a:t>        	H</a:t>
            </a:r>
            <a:r>
              <a:rPr lang="en-CA" sz="600" dirty="0"/>
              <a:t>o</a:t>
            </a:r>
            <a:r>
              <a:rPr lang="en-CA" sz="1000" dirty="0"/>
              <a:t> : Age is insignificant for prediction of income.</a:t>
            </a:r>
          </a:p>
          <a:p>
            <a:r>
              <a:rPr lang="en-CA" sz="1000" dirty="0"/>
              <a:t>        	H</a:t>
            </a:r>
            <a:r>
              <a:rPr lang="en-CA" sz="700" dirty="0"/>
              <a:t>a</a:t>
            </a:r>
            <a:r>
              <a:rPr lang="en-CA" sz="1000" dirty="0"/>
              <a:t> : Age is significant for prediction of income.</a:t>
            </a:r>
          </a:p>
          <a:p>
            <a:r>
              <a:rPr lang="en-CA" sz="1000" b="1" dirty="0"/>
              <a:t>Step 2: </a:t>
            </a:r>
            <a:r>
              <a:rPr lang="en-CA" sz="1000" dirty="0"/>
              <a:t>Perform variance test</a:t>
            </a:r>
          </a:p>
          <a:p>
            <a:endParaRPr lang="en-CA" sz="1050" dirty="0"/>
          </a:p>
          <a:p>
            <a:endParaRPr lang="en-CA" sz="1050" dirty="0"/>
          </a:p>
          <a:p>
            <a:endParaRPr lang="en-CA" sz="1050" dirty="0"/>
          </a:p>
          <a:p>
            <a:endParaRPr lang="en-CA" sz="1050" dirty="0"/>
          </a:p>
          <a:p>
            <a:endParaRPr lang="en-CA" sz="1050" dirty="0"/>
          </a:p>
          <a:p>
            <a:endParaRPr lang="en-CA" sz="1050" dirty="0"/>
          </a:p>
          <a:p>
            <a:endParaRPr lang="en-CA" sz="1050" dirty="0"/>
          </a:p>
          <a:p>
            <a:endParaRPr lang="en-US" sz="1000" dirty="0"/>
          </a:p>
          <a:p>
            <a:r>
              <a:rPr lang="en-US" sz="1000" dirty="0"/>
              <a:t>The p-value  is </a:t>
            </a:r>
            <a:r>
              <a:rPr lang="en-CA" sz="1000" dirty="0"/>
              <a:t>2.2e-16</a:t>
            </a:r>
            <a:r>
              <a:rPr lang="en-US" sz="1000" dirty="0"/>
              <a:t> which is less than </a:t>
            </a:r>
            <a:r>
              <a:rPr lang="en-CA" sz="1000" dirty="0"/>
              <a:t>α(</a:t>
            </a:r>
            <a:r>
              <a:rPr lang="en-US" sz="1000" dirty="0"/>
              <a:t>0.05). In conclusion, there is significant difference between the two variances.</a:t>
            </a:r>
          </a:p>
          <a:p>
            <a:r>
              <a:rPr lang="en-US" sz="1000" b="1" dirty="0"/>
              <a:t>Step 3: </a:t>
            </a:r>
            <a:r>
              <a:rPr lang="en-US" sz="1000" dirty="0"/>
              <a:t>Perform t-test</a:t>
            </a: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r>
              <a:rPr lang="en-US" sz="1000" dirty="0"/>
              <a:t>The </a:t>
            </a:r>
            <a:r>
              <a:rPr lang="en-US" sz="1000" b="1" dirty="0"/>
              <a:t>p-value</a:t>
            </a:r>
            <a:r>
              <a:rPr lang="en-US" sz="1000" dirty="0"/>
              <a:t> of the test is 2.2e-16 which is less than </a:t>
            </a:r>
            <a:r>
              <a:rPr lang="en-CA" sz="1000" dirty="0"/>
              <a:t>α(</a:t>
            </a:r>
            <a:r>
              <a:rPr lang="en-US" sz="1000" dirty="0"/>
              <a:t>0.05).  We can then reject null hypothesis and conclude that age is </a:t>
            </a:r>
          </a:p>
          <a:p>
            <a:r>
              <a:rPr lang="en-US" sz="1000" dirty="0"/>
              <a:t>significant variable in predicting the income.</a:t>
            </a:r>
            <a:endParaRPr lang="en-CA" sz="1000" dirty="0"/>
          </a:p>
          <a:p>
            <a:endParaRPr lang="en-US" sz="1000" dirty="0"/>
          </a:p>
          <a:p>
            <a:r>
              <a:rPr lang="en-US" sz="1050" dirty="0"/>
              <a:t>       </a:t>
            </a:r>
          </a:p>
          <a:p>
            <a:r>
              <a:rPr lang="en-US" sz="1200" dirty="0"/>
              <a:t>   </a:t>
            </a:r>
            <a:endParaRPr lang="en-CA" sz="1000" dirty="0"/>
          </a:p>
          <a:p>
            <a:pPr latinLnBrk="1"/>
            <a:r>
              <a:rPr lang="en-CA" dirty="0"/>
              <a:t> </a:t>
            </a:r>
          </a:p>
          <a:p>
            <a:endParaRPr lang="en-CA" dirty="0"/>
          </a:p>
        </p:txBody>
      </p:sp>
      <p:sp>
        <p:nvSpPr>
          <p:cNvPr id="8" name="TextBox 7"/>
          <p:cNvSpPr txBox="1"/>
          <p:nvPr/>
        </p:nvSpPr>
        <p:spPr>
          <a:xfrm>
            <a:off x="669237" y="1154828"/>
            <a:ext cx="6791739" cy="1077218"/>
          </a:xfrm>
          <a:prstGeom prst="rect">
            <a:avLst/>
          </a:prstGeom>
          <a:noFill/>
          <a:ln>
            <a:solidFill>
              <a:schemeClr val="tx1"/>
            </a:solidFill>
          </a:ln>
        </p:spPr>
        <p:txBody>
          <a:bodyPr wrap="square" rtlCol="0">
            <a:spAutoFit/>
          </a:bodyPr>
          <a:lstStyle/>
          <a:p>
            <a:pPr latinLnBrk="1"/>
            <a:r>
              <a:rPr lang="en-CA" sz="800" dirty="0"/>
              <a:t>data:  </a:t>
            </a:r>
            <a:r>
              <a:rPr lang="en-CA" sz="800" dirty="0" err="1"/>
              <a:t>adult_data$Age</a:t>
            </a:r>
            <a:r>
              <a:rPr lang="en-CA" sz="800" dirty="0"/>
              <a:t>[</a:t>
            </a:r>
            <a:r>
              <a:rPr lang="en-CA" sz="800" dirty="0" err="1"/>
              <a:t>adult_data$Income</a:t>
            </a:r>
            <a:r>
              <a:rPr lang="en-CA" sz="800" dirty="0"/>
              <a:t> == " &gt;50K"] and </a:t>
            </a:r>
            <a:r>
              <a:rPr lang="en-CA" sz="800" dirty="0" err="1"/>
              <a:t>adult_data$Age</a:t>
            </a:r>
            <a:r>
              <a:rPr lang="en-CA" sz="800" dirty="0"/>
              <a:t>[</a:t>
            </a:r>
            <a:r>
              <a:rPr lang="en-CA" sz="800" dirty="0" err="1"/>
              <a:t>adult_data$Income</a:t>
            </a:r>
            <a:r>
              <a:rPr lang="en-CA" sz="800" dirty="0"/>
              <a:t> == " &lt;=50K"]</a:t>
            </a:r>
          </a:p>
          <a:p>
            <a:pPr algn="just" latinLnBrk="1"/>
            <a:r>
              <a:rPr lang="en-CA" sz="800" dirty="0"/>
              <a:t>F = 0.58173, </a:t>
            </a:r>
            <a:r>
              <a:rPr lang="en-CA" sz="800" dirty="0" err="1"/>
              <a:t>num</a:t>
            </a:r>
            <a:r>
              <a:rPr lang="en-CA" sz="800" dirty="0"/>
              <a:t> </a:t>
            </a:r>
            <a:r>
              <a:rPr lang="en-CA" sz="800" dirty="0" err="1"/>
              <a:t>df</a:t>
            </a:r>
            <a:r>
              <a:rPr lang="en-CA" sz="800" dirty="0"/>
              <a:t> = 7507, </a:t>
            </a:r>
            <a:r>
              <a:rPr lang="en-CA" sz="800" dirty="0" err="1"/>
              <a:t>denom</a:t>
            </a:r>
            <a:r>
              <a:rPr lang="en-CA" sz="800" dirty="0"/>
              <a:t> </a:t>
            </a:r>
            <a:r>
              <a:rPr lang="en-CA" sz="800" dirty="0" err="1"/>
              <a:t>df</a:t>
            </a:r>
            <a:r>
              <a:rPr lang="en-CA" sz="800" dirty="0"/>
              <a:t> = 22653, p-value &lt; 2.2e-16</a:t>
            </a:r>
          </a:p>
          <a:p>
            <a:pPr algn="just" latinLnBrk="1"/>
            <a:r>
              <a:rPr lang="en-CA" sz="800" dirty="0"/>
              <a:t>alternative hypothesis: true ratio of variances is not equal to 1</a:t>
            </a:r>
          </a:p>
          <a:p>
            <a:pPr algn="just" latinLnBrk="1"/>
            <a:r>
              <a:rPr lang="en-CA" sz="800" dirty="0"/>
              <a:t>95 percent confidence interval:</a:t>
            </a:r>
          </a:p>
          <a:p>
            <a:pPr algn="just" latinLnBrk="1"/>
            <a:r>
              <a:rPr lang="en-CA" sz="800" dirty="0"/>
              <a:t> 0.5607432 0.6037101</a:t>
            </a:r>
          </a:p>
          <a:p>
            <a:pPr algn="just" latinLnBrk="1"/>
            <a:r>
              <a:rPr lang="en-CA" sz="800" dirty="0"/>
              <a:t>sample estimates:</a:t>
            </a:r>
          </a:p>
          <a:p>
            <a:pPr algn="just" latinLnBrk="1"/>
            <a:r>
              <a:rPr lang="en-CA" sz="800" dirty="0"/>
              <a:t>ratio of variances </a:t>
            </a:r>
          </a:p>
          <a:p>
            <a:pPr algn="just" latinLnBrk="1"/>
            <a:r>
              <a:rPr lang="en-CA" sz="800" dirty="0"/>
              <a:t>         0.5817293 </a:t>
            </a:r>
          </a:p>
        </p:txBody>
      </p:sp>
      <p:sp>
        <p:nvSpPr>
          <p:cNvPr id="20" name="TextBox 19"/>
          <p:cNvSpPr txBox="1"/>
          <p:nvPr/>
        </p:nvSpPr>
        <p:spPr>
          <a:xfrm>
            <a:off x="669237" y="2707530"/>
            <a:ext cx="6791739" cy="1200329"/>
          </a:xfrm>
          <a:prstGeom prst="rect">
            <a:avLst/>
          </a:prstGeom>
          <a:noFill/>
          <a:ln>
            <a:solidFill>
              <a:schemeClr val="tx1"/>
            </a:solidFill>
          </a:ln>
        </p:spPr>
        <p:txBody>
          <a:bodyPr wrap="square" rtlCol="0">
            <a:spAutoFit/>
          </a:bodyPr>
          <a:lstStyle/>
          <a:p>
            <a:pPr latinLnBrk="1"/>
            <a:r>
              <a:rPr lang="en-US" sz="800" dirty="0"/>
              <a:t>Welch Two Sample t-test</a:t>
            </a:r>
          </a:p>
          <a:p>
            <a:pPr latinLnBrk="1"/>
            <a:r>
              <a:rPr lang="en-US" sz="800" dirty="0"/>
              <a:t>data:  </a:t>
            </a:r>
            <a:r>
              <a:rPr lang="en-US" sz="800" dirty="0" err="1"/>
              <a:t>adult_data$Age</a:t>
            </a:r>
            <a:r>
              <a:rPr lang="en-US" sz="800" dirty="0"/>
              <a:t>[</a:t>
            </a:r>
            <a:r>
              <a:rPr lang="en-US" sz="800" dirty="0" err="1"/>
              <a:t>adult_data$Income</a:t>
            </a:r>
            <a:r>
              <a:rPr lang="en-US" sz="800" dirty="0"/>
              <a:t> == " &gt;50K"] and </a:t>
            </a:r>
            <a:r>
              <a:rPr lang="en-US" sz="800" dirty="0" err="1"/>
              <a:t>adult_data$Age</a:t>
            </a:r>
            <a:r>
              <a:rPr lang="en-US" sz="800" dirty="0"/>
              <a:t>[</a:t>
            </a:r>
            <a:r>
              <a:rPr lang="en-US" sz="800" dirty="0" err="1"/>
              <a:t>adult_data$Income</a:t>
            </a:r>
            <a:r>
              <a:rPr lang="en-US" sz="800" dirty="0"/>
              <a:t> == " &lt;=50K"]</a:t>
            </a:r>
          </a:p>
          <a:p>
            <a:pPr latinLnBrk="1"/>
            <a:r>
              <a:rPr lang="en-US" sz="800" dirty="0"/>
              <a:t>t = 49.505, </a:t>
            </a:r>
            <a:r>
              <a:rPr lang="en-US" sz="800" dirty="0" err="1"/>
              <a:t>df</a:t>
            </a:r>
            <a:r>
              <a:rPr lang="en-US" sz="800" dirty="0"/>
              <a:t> = 16701, p-value &lt; 2.2e-16</a:t>
            </a:r>
          </a:p>
          <a:p>
            <a:pPr latinLnBrk="1"/>
            <a:r>
              <a:rPr lang="en-US" sz="800" dirty="0"/>
              <a:t>alternative hypothesis: true difference in means is not equal to 0</a:t>
            </a:r>
          </a:p>
          <a:p>
            <a:pPr latinLnBrk="1"/>
            <a:r>
              <a:rPr lang="en-US" sz="800" dirty="0"/>
              <a:t>95 percent confidence interval:</a:t>
            </a:r>
          </a:p>
          <a:p>
            <a:pPr latinLnBrk="1"/>
            <a:r>
              <a:rPr lang="en-US" sz="800" dirty="0"/>
              <a:t> 7.05999 7.64211</a:t>
            </a:r>
          </a:p>
          <a:p>
            <a:pPr latinLnBrk="1"/>
            <a:r>
              <a:rPr lang="en-US" sz="800" dirty="0"/>
              <a:t>sample estimates:</a:t>
            </a:r>
          </a:p>
          <a:p>
            <a:pPr latinLnBrk="1"/>
            <a:r>
              <a:rPr lang="en-US" sz="800" dirty="0"/>
              <a:t>mean of x mean of y </a:t>
            </a:r>
          </a:p>
          <a:p>
            <a:pPr latinLnBrk="1"/>
            <a:r>
              <a:rPr lang="en-US" sz="800" dirty="0"/>
              <a:t> 43.95911  36.60806 </a:t>
            </a:r>
          </a:p>
        </p:txBody>
      </p:sp>
      <p:pic>
        <p:nvPicPr>
          <p:cNvPr id="3" name="Recorded Sound">
            <a:hlinkClick r:id="" action="ppaction://media"/>
            <a:extLst>
              <a:ext uri="{FF2B5EF4-FFF2-40B4-BE49-F238E27FC236}">
                <a16:creationId xmlns:a16="http://schemas.microsoft.com/office/drawing/2014/main" id="{30BD332B-C4AE-4390-94E3-919E31EA3E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1874" y="218662"/>
            <a:ext cx="487363" cy="487363"/>
          </a:xfrm>
          <a:prstGeom prst="rect">
            <a:avLst/>
          </a:prstGeom>
        </p:spPr>
      </p:pic>
    </p:spTree>
    <p:extLst>
      <p:ext uri="{BB962C8B-B14F-4D97-AF65-F5344CB8AC3E}">
        <p14:creationId xmlns:p14="http://schemas.microsoft.com/office/powerpoint/2010/main" val="879309308"/>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28DB-E022-4078-8D57-FF29956F5B3D}"/>
              </a:ext>
            </a:extLst>
          </p:cNvPr>
          <p:cNvSpPr>
            <a:spLocks noGrp="1"/>
          </p:cNvSpPr>
          <p:nvPr>
            <p:ph type="title"/>
          </p:nvPr>
        </p:nvSpPr>
        <p:spPr>
          <a:xfrm>
            <a:off x="1074254" y="192157"/>
            <a:ext cx="6996600" cy="377687"/>
          </a:xfrm>
        </p:spPr>
        <p:txBody>
          <a:bodyPr/>
          <a:lstStyle/>
          <a:p>
            <a:r>
              <a:rPr lang="en-US" dirty="0"/>
              <a:t>Chi-Square test (Categorical Variable)</a:t>
            </a:r>
            <a:endParaRPr lang="en-CA" dirty="0"/>
          </a:p>
        </p:txBody>
      </p:sp>
      <p:sp>
        <p:nvSpPr>
          <p:cNvPr id="4" name="Slide Number Placeholder 3">
            <a:extLst>
              <a:ext uri="{FF2B5EF4-FFF2-40B4-BE49-F238E27FC236}">
                <a16:creationId xmlns:a16="http://schemas.microsoft.com/office/drawing/2014/main" id="{10F9776E-F865-4E30-B57E-8BB0D81C00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6" name="TextBox 5"/>
          <p:cNvSpPr txBox="1"/>
          <p:nvPr/>
        </p:nvSpPr>
        <p:spPr>
          <a:xfrm>
            <a:off x="457199" y="669235"/>
            <a:ext cx="7388087" cy="3077766"/>
          </a:xfrm>
          <a:prstGeom prst="rect">
            <a:avLst/>
          </a:prstGeom>
          <a:noFill/>
        </p:spPr>
        <p:txBody>
          <a:bodyPr wrap="square" rtlCol="0">
            <a:spAutoFit/>
          </a:bodyPr>
          <a:lstStyle/>
          <a:p>
            <a:r>
              <a:rPr lang="en-CA" sz="1000" b="1" dirty="0"/>
              <a:t>Step 1: </a:t>
            </a:r>
            <a:r>
              <a:rPr lang="en-CA" sz="1000" dirty="0"/>
              <a:t>Hypothesis:</a:t>
            </a:r>
          </a:p>
          <a:p>
            <a:r>
              <a:rPr lang="en-CA" sz="1000" dirty="0"/>
              <a:t>        	H</a:t>
            </a:r>
            <a:r>
              <a:rPr lang="en-CA" sz="600" dirty="0"/>
              <a:t>o</a:t>
            </a:r>
            <a:r>
              <a:rPr lang="en-CA" sz="1000" dirty="0"/>
              <a:t> : Income is independent of Marital Status        </a:t>
            </a:r>
          </a:p>
          <a:p>
            <a:r>
              <a:rPr lang="en-CA" sz="1000" dirty="0"/>
              <a:t>	H</a:t>
            </a:r>
            <a:r>
              <a:rPr lang="en-CA" sz="700" dirty="0"/>
              <a:t>a</a:t>
            </a:r>
            <a:r>
              <a:rPr lang="en-CA" sz="1000" dirty="0"/>
              <a:t> :  Income is dependent on Marital Status </a:t>
            </a:r>
          </a:p>
          <a:p>
            <a:endParaRPr lang="en-CA" sz="1000" b="1" dirty="0"/>
          </a:p>
          <a:p>
            <a:endParaRPr lang="en-CA" sz="1000" b="1" dirty="0"/>
          </a:p>
          <a:p>
            <a:r>
              <a:rPr lang="en-CA" sz="1000" b="1" dirty="0"/>
              <a:t>Step 2: </a:t>
            </a:r>
            <a:r>
              <a:rPr lang="en-CA" sz="1000" dirty="0"/>
              <a:t>Perform Chi-Square test</a:t>
            </a:r>
          </a:p>
          <a:p>
            <a:endParaRPr lang="en-CA" sz="1050" dirty="0"/>
          </a:p>
          <a:p>
            <a:endParaRPr lang="en-CA" sz="1050" dirty="0"/>
          </a:p>
          <a:p>
            <a:endParaRPr lang="en-CA" sz="1050" dirty="0"/>
          </a:p>
          <a:p>
            <a:endParaRPr lang="en-CA" sz="1050" dirty="0"/>
          </a:p>
          <a:p>
            <a:endParaRPr lang="en-CA" sz="1050" dirty="0"/>
          </a:p>
          <a:p>
            <a:endParaRPr lang="en-CA" sz="1050" dirty="0"/>
          </a:p>
          <a:p>
            <a:endParaRPr lang="en-CA" sz="1050" dirty="0"/>
          </a:p>
          <a:p>
            <a:endParaRPr lang="en-US" sz="1000" dirty="0"/>
          </a:p>
          <a:p>
            <a:r>
              <a:rPr lang="en-US" sz="1000" dirty="0"/>
              <a:t>Since  p-value  is </a:t>
            </a:r>
            <a:r>
              <a:rPr lang="en-CA" sz="1000" dirty="0"/>
              <a:t>2.2e-16</a:t>
            </a:r>
            <a:r>
              <a:rPr lang="en-US" sz="1000" dirty="0"/>
              <a:t> which is less than </a:t>
            </a:r>
            <a:r>
              <a:rPr lang="en-CA" sz="1000" dirty="0"/>
              <a:t>α(</a:t>
            </a:r>
            <a:r>
              <a:rPr lang="en-US" sz="1000" dirty="0"/>
              <a:t>0.05). So, we can reject null hypothesis and conclude that Income is dependent</a:t>
            </a:r>
            <a:r>
              <a:rPr lang="en-US" sz="1050" dirty="0"/>
              <a:t> on Marital Status.</a:t>
            </a:r>
            <a:r>
              <a:rPr lang="en-US" sz="1200" dirty="0"/>
              <a:t>   </a:t>
            </a:r>
            <a:endParaRPr lang="en-CA" sz="1000" dirty="0"/>
          </a:p>
          <a:p>
            <a:pPr latinLnBrk="1"/>
            <a:r>
              <a:rPr lang="en-CA" dirty="0"/>
              <a:t> </a:t>
            </a:r>
          </a:p>
          <a:p>
            <a:endParaRPr lang="en-CA" dirty="0"/>
          </a:p>
        </p:txBody>
      </p:sp>
      <p:sp>
        <p:nvSpPr>
          <p:cNvPr id="8" name="TextBox 7"/>
          <p:cNvSpPr txBox="1"/>
          <p:nvPr/>
        </p:nvSpPr>
        <p:spPr>
          <a:xfrm>
            <a:off x="755372" y="1724672"/>
            <a:ext cx="6791739" cy="1077218"/>
          </a:xfrm>
          <a:prstGeom prst="rect">
            <a:avLst/>
          </a:prstGeom>
          <a:noFill/>
          <a:ln>
            <a:solidFill>
              <a:schemeClr val="tx1"/>
            </a:solidFill>
          </a:ln>
        </p:spPr>
        <p:txBody>
          <a:bodyPr wrap="square" rtlCol="0">
            <a:spAutoFit/>
          </a:bodyPr>
          <a:lstStyle/>
          <a:p>
            <a:pPr latinLnBrk="1"/>
            <a:r>
              <a:rPr lang="en-CA" sz="700" dirty="0"/>
              <a:t>Single Married</a:t>
            </a:r>
          </a:p>
          <a:p>
            <a:pPr latinLnBrk="1"/>
            <a:r>
              <a:rPr lang="en-CA" sz="700" dirty="0"/>
              <a:t>   &lt;=50K  14638    8016</a:t>
            </a:r>
          </a:p>
          <a:p>
            <a:pPr latinLnBrk="1"/>
            <a:r>
              <a:rPr lang="en-CA" sz="700" dirty="0"/>
              <a:t>   &gt;50K    1068    6440</a:t>
            </a:r>
          </a:p>
          <a:p>
            <a:pPr latinLnBrk="1"/>
            <a:r>
              <a:rPr lang="en-CA" sz="700" dirty="0"/>
              <a:t>&gt;                    </a:t>
            </a:r>
            <a:r>
              <a:rPr lang="en-CA" sz="700" dirty="0" err="1"/>
              <a:t>chisq.test</a:t>
            </a:r>
            <a:r>
              <a:rPr lang="en-CA" sz="700" dirty="0"/>
              <a:t>(</a:t>
            </a:r>
            <a:r>
              <a:rPr lang="en-CA" sz="700" dirty="0" err="1"/>
              <a:t>tbl_MaritalStatus</a:t>
            </a:r>
            <a:r>
              <a:rPr lang="en-CA" sz="700" dirty="0"/>
              <a:t>)</a:t>
            </a:r>
          </a:p>
          <a:p>
            <a:pPr latinLnBrk="1"/>
            <a:r>
              <a:rPr lang="en-CA" sz="700" dirty="0"/>
              <a:t> </a:t>
            </a:r>
          </a:p>
          <a:p>
            <a:pPr latinLnBrk="1"/>
            <a:r>
              <a:rPr lang="en-CA" sz="700" dirty="0"/>
              <a:t>	Pearson's Chi-squared test with Yates' continuity correction </a:t>
            </a:r>
          </a:p>
          <a:p>
            <a:pPr latinLnBrk="1"/>
            <a:r>
              <a:rPr lang="en-CA" sz="700" dirty="0"/>
              <a:t>data:  </a:t>
            </a:r>
            <a:r>
              <a:rPr lang="en-CA" sz="700" dirty="0" err="1"/>
              <a:t>tbl_MaritalStatus</a:t>
            </a:r>
            <a:endParaRPr lang="en-CA" sz="700" dirty="0"/>
          </a:p>
          <a:p>
            <a:pPr latinLnBrk="1"/>
            <a:r>
              <a:rPr lang="en-CA" sz="700" dirty="0"/>
              <a:t>X-squared = 5735.4, </a:t>
            </a:r>
            <a:r>
              <a:rPr lang="en-CA" sz="700" dirty="0" err="1"/>
              <a:t>df</a:t>
            </a:r>
            <a:r>
              <a:rPr lang="en-CA" sz="700" dirty="0"/>
              <a:t> = 1, p-value &lt; 2.2e-16</a:t>
            </a:r>
          </a:p>
          <a:p>
            <a:pPr latinLnBrk="1"/>
            <a:endParaRPr lang="en-CA" sz="800" dirty="0"/>
          </a:p>
        </p:txBody>
      </p:sp>
      <p:pic>
        <p:nvPicPr>
          <p:cNvPr id="3" name="Recorded Sound">
            <a:hlinkClick r:id="" action="ppaction://media"/>
            <a:extLst>
              <a:ext uri="{FF2B5EF4-FFF2-40B4-BE49-F238E27FC236}">
                <a16:creationId xmlns:a16="http://schemas.microsoft.com/office/drawing/2014/main" id="{40BC53C7-AD62-424F-99B3-D8133A86BB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13517" y="132176"/>
            <a:ext cx="487363" cy="487363"/>
          </a:xfrm>
          <a:prstGeom prst="rect">
            <a:avLst/>
          </a:prstGeom>
        </p:spPr>
      </p:pic>
    </p:spTree>
    <p:extLst>
      <p:ext uri="{BB962C8B-B14F-4D97-AF65-F5344CB8AC3E}">
        <p14:creationId xmlns:p14="http://schemas.microsoft.com/office/powerpoint/2010/main" val="875222893"/>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0"/>
          <p:cNvSpPr txBox="1">
            <a:spLocks noGrp="1"/>
          </p:cNvSpPr>
          <p:nvPr>
            <p:ph type="title"/>
          </p:nvPr>
        </p:nvSpPr>
        <p:spPr>
          <a:xfrm>
            <a:off x="926402" y="-180263"/>
            <a:ext cx="6996600" cy="715800"/>
          </a:xfrm>
          <a:prstGeom prst="rect">
            <a:avLst/>
          </a:prstGeom>
        </p:spPr>
        <p:txBody>
          <a:bodyPr spcFirstLastPara="1" wrap="square" lIns="91425" tIns="91425" rIns="91425" bIns="91425" anchor="b" anchorCtr="0">
            <a:noAutofit/>
          </a:bodyPr>
          <a:lstStyle/>
          <a:p>
            <a:pPr lvl="0"/>
            <a:r>
              <a:rPr lang="en-CA" dirty="0"/>
              <a:t>Tree Algorithm</a:t>
            </a:r>
            <a:endParaRPr dirty="0"/>
          </a:p>
        </p:txBody>
      </p:sp>
      <p:sp>
        <p:nvSpPr>
          <p:cNvPr id="688" name="Google Shape;688;p30"/>
          <p:cNvSpPr/>
          <p:nvPr/>
        </p:nvSpPr>
        <p:spPr>
          <a:xfrm>
            <a:off x="2890212" y="1399088"/>
            <a:ext cx="1155684" cy="1325100"/>
          </a:xfrm>
          <a:prstGeom prst="chevron">
            <a:avLst>
              <a:gd name="adj" fmla="val 29853"/>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Source Sans Pro"/>
              <a:ea typeface="Source Sans Pro"/>
              <a:cs typeface="Source Sans Pro"/>
              <a:sym typeface="Source Sans Pro"/>
            </a:endParaRPr>
          </a:p>
        </p:txBody>
      </p:sp>
      <p:sp>
        <p:nvSpPr>
          <p:cNvPr id="689" name="Google Shape;689;p3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8" name="Google Shape;688;p30">
            <a:extLst>
              <a:ext uri="{FF2B5EF4-FFF2-40B4-BE49-F238E27FC236}">
                <a16:creationId xmlns:a16="http://schemas.microsoft.com/office/drawing/2014/main" id="{7B312933-CC4B-49C4-B059-630F9CE05EF9}"/>
              </a:ext>
            </a:extLst>
          </p:cNvPr>
          <p:cNvSpPr/>
          <p:nvPr/>
        </p:nvSpPr>
        <p:spPr>
          <a:xfrm>
            <a:off x="3823984" y="1409575"/>
            <a:ext cx="1105094" cy="1325100"/>
          </a:xfrm>
          <a:prstGeom prst="chevron">
            <a:avLst>
              <a:gd name="adj" fmla="val 29853"/>
            </a:avLst>
          </a:prstGeom>
          <a:solidFill>
            <a:srgbClr val="0070C0"/>
          </a:solidFill>
          <a:ln>
            <a:noFill/>
          </a:ln>
        </p:spPr>
        <p:txBody>
          <a:bodyPr spcFirstLastPara="1" wrap="square" lIns="91425" tIns="91425" rIns="91425" bIns="91425" anchor="ctr" anchorCtr="0">
            <a:noAutofit/>
          </a:bodyPr>
          <a:lstStyle/>
          <a:p>
            <a:pPr algn="ctr"/>
            <a:endParaRPr b="1" dirty="0">
              <a:solidFill>
                <a:srgbClr val="FFFFFF"/>
              </a:solidFill>
              <a:latin typeface="Source Sans Pro"/>
              <a:ea typeface="Source Sans Pro"/>
              <a:sym typeface="Source Sans Pro"/>
            </a:endParaRPr>
          </a:p>
        </p:txBody>
      </p:sp>
      <p:sp>
        <p:nvSpPr>
          <p:cNvPr id="9" name="Google Shape;688;p30">
            <a:extLst>
              <a:ext uri="{FF2B5EF4-FFF2-40B4-BE49-F238E27FC236}">
                <a16:creationId xmlns:a16="http://schemas.microsoft.com/office/drawing/2014/main" id="{22E43D58-1E5A-428D-BA52-DF164B8C9A63}"/>
              </a:ext>
            </a:extLst>
          </p:cNvPr>
          <p:cNvSpPr/>
          <p:nvPr/>
        </p:nvSpPr>
        <p:spPr>
          <a:xfrm>
            <a:off x="4704711" y="1399088"/>
            <a:ext cx="1105094" cy="1325100"/>
          </a:xfrm>
          <a:prstGeom prst="chevron">
            <a:avLst>
              <a:gd name="adj" fmla="val 29853"/>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Source Sans Pro"/>
              <a:ea typeface="Source Sans Pro"/>
              <a:cs typeface="Source Sans Pro"/>
              <a:sym typeface="Source Sans Pro"/>
            </a:endParaRPr>
          </a:p>
        </p:txBody>
      </p:sp>
      <p:sp>
        <p:nvSpPr>
          <p:cNvPr id="10" name="Google Shape;688;p30">
            <a:extLst>
              <a:ext uri="{FF2B5EF4-FFF2-40B4-BE49-F238E27FC236}">
                <a16:creationId xmlns:a16="http://schemas.microsoft.com/office/drawing/2014/main" id="{352FD901-3C07-4431-A9E1-46938419B149}"/>
              </a:ext>
            </a:extLst>
          </p:cNvPr>
          <p:cNvSpPr/>
          <p:nvPr/>
        </p:nvSpPr>
        <p:spPr>
          <a:xfrm>
            <a:off x="984782" y="1383468"/>
            <a:ext cx="1288537" cy="1325100"/>
          </a:xfrm>
          <a:prstGeom prst="chevron">
            <a:avLst>
              <a:gd name="adj" fmla="val 29853"/>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b="1" dirty="0">
              <a:solidFill>
                <a:srgbClr val="FFFFFF"/>
              </a:solidFill>
              <a:latin typeface="Source Sans Pro"/>
              <a:ea typeface="Source Sans Pro"/>
              <a:cs typeface="Source Sans Pro"/>
              <a:sym typeface="Source Sans Pro"/>
            </a:endParaRPr>
          </a:p>
        </p:txBody>
      </p:sp>
      <p:sp>
        <p:nvSpPr>
          <p:cNvPr id="11" name="Google Shape;688;p30">
            <a:extLst>
              <a:ext uri="{FF2B5EF4-FFF2-40B4-BE49-F238E27FC236}">
                <a16:creationId xmlns:a16="http://schemas.microsoft.com/office/drawing/2014/main" id="{89E9B6A5-0320-428A-A2F8-BD3B0C879AFE}"/>
              </a:ext>
            </a:extLst>
          </p:cNvPr>
          <p:cNvSpPr/>
          <p:nvPr/>
        </p:nvSpPr>
        <p:spPr>
          <a:xfrm>
            <a:off x="5613037" y="1399088"/>
            <a:ext cx="1105094" cy="1325100"/>
          </a:xfrm>
          <a:prstGeom prst="chevron">
            <a:avLst>
              <a:gd name="adj" fmla="val 29853"/>
            </a:avLst>
          </a:prstGeom>
          <a:solidFill>
            <a:srgbClr val="0070C0"/>
          </a:solidFill>
          <a:ln>
            <a:noFill/>
          </a:ln>
        </p:spPr>
        <p:txBody>
          <a:bodyPr spcFirstLastPara="1" wrap="square" lIns="91425" tIns="91425" rIns="91425" bIns="91425" anchor="ctr" anchorCtr="0">
            <a:noAutofit/>
          </a:bodyPr>
          <a:lstStyle/>
          <a:p>
            <a:pPr algn="ctr"/>
            <a:endParaRPr b="1" dirty="0">
              <a:solidFill>
                <a:srgbClr val="FFFFFF"/>
              </a:solidFill>
              <a:latin typeface="Source Sans Pro"/>
              <a:ea typeface="Source Sans Pro"/>
              <a:sym typeface="Source Sans Pro"/>
            </a:endParaRPr>
          </a:p>
        </p:txBody>
      </p:sp>
      <p:sp>
        <p:nvSpPr>
          <p:cNvPr id="12" name="Google Shape;688;p30">
            <a:extLst>
              <a:ext uri="{FF2B5EF4-FFF2-40B4-BE49-F238E27FC236}">
                <a16:creationId xmlns:a16="http://schemas.microsoft.com/office/drawing/2014/main" id="{428ED5B9-2C51-4285-8E86-095DCB722A01}"/>
              </a:ext>
            </a:extLst>
          </p:cNvPr>
          <p:cNvSpPr/>
          <p:nvPr/>
        </p:nvSpPr>
        <p:spPr>
          <a:xfrm>
            <a:off x="6546162" y="1383468"/>
            <a:ext cx="1105094" cy="1325100"/>
          </a:xfrm>
          <a:prstGeom prst="chevron">
            <a:avLst>
              <a:gd name="adj" fmla="val 29853"/>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Source Sans Pro"/>
              <a:ea typeface="Source Sans Pro"/>
              <a:cs typeface="Source Sans Pro"/>
              <a:sym typeface="Source Sans Pro"/>
            </a:endParaRPr>
          </a:p>
        </p:txBody>
      </p:sp>
      <p:sp>
        <p:nvSpPr>
          <p:cNvPr id="13" name="Google Shape;688;p30">
            <a:extLst>
              <a:ext uri="{FF2B5EF4-FFF2-40B4-BE49-F238E27FC236}">
                <a16:creationId xmlns:a16="http://schemas.microsoft.com/office/drawing/2014/main" id="{D3DCCC14-92F0-449F-9770-C0D08E8CD66F}"/>
              </a:ext>
            </a:extLst>
          </p:cNvPr>
          <p:cNvSpPr/>
          <p:nvPr/>
        </p:nvSpPr>
        <p:spPr>
          <a:xfrm>
            <a:off x="1965129" y="3083795"/>
            <a:ext cx="1105094" cy="1325100"/>
          </a:xfrm>
          <a:prstGeom prst="chevron">
            <a:avLst>
              <a:gd name="adj" fmla="val 29853"/>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Source Sans Pro"/>
              <a:ea typeface="Source Sans Pro"/>
              <a:cs typeface="Source Sans Pro"/>
              <a:sym typeface="Source Sans Pro"/>
            </a:endParaRPr>
          </a:p>
        </p:txBody>
      </p:sp>
      <p:sp>
        <p:nvSpPr>
          <p:cNvPr id="14" name="Google Shape;688;p30">
            <a:extLst>
              <a:ext uri="{FF2B5EF4-FFF2-40B4-BE49-F238E27FC236}">
                <a16:creationId xmlns:a16="http://schemas.microsoft.com/office/drawing/2014/main" id="{63B5B3B7-2699-4526-9E7F-C549304A251D}"/>
              </a:ext>
            </a:extLst>
          </p:cNvPr>
          <p:cNvSpPr/>
          <p:nvPr/>
        </p:nvSpPr>
        <p:spPr>
          <a:xfrm>
            <a:off x="1053801" y="3109508"/>
            <a:ext cx="1105094" cy="1325100"/>
          </a:xfrm>
          <a:prstGeom prst="chevron">
            <a:avLst>
              <a:gd name="adj" fmla="val 29853"/>
            </a:avLst>
          </a:prstGeom>
          <a:solidFill>
            <a:srgbClr val="00B0F0"/>
          </a:solidFill>
          <a:ln>
            <a:noFill/>
          </a:ln>
        </p:spPr>
        <p:txBody>
          <a:bodyPr spcFirstLastPara="1" wrap="square" lIns="91425" tIns="91425" rIns="91425" bIns="91425" anchor="ctr" anchorCtr="0">
            <a:noAutofit/>
          </a:bodyPr>
          <a:lstStyle/>
          <a:p>
            <a:pPr algn="ctr"/>
            <a:endParaRPr b="1" dirty="0">
              <a:solidFill>
                <a:srgbClr val="FFFFFF"/>
              </a:solidFill>
              <a:latin typeface="Source Sans Pro"/>
              <a:ea typeface="Source Sans Pro"/>
              <a:sym typeface="Source Sans Pro"/>
            </a:endParaRPr>
          </a:p>
        </p:txBody>
      </p:sp>
      <p:sp>
        <p:nvSpPr>
          <p:cNvPr id="15" name="Google Shape;688;p30">
            <a:extLst>
              <a:ext uri="{FF2B5EF4-FFF2-40B4-BE49-F238E27FC236}">
                <a16:creationId xmlns:a16="http://schemas.microsoft.com/office/drawing/2014/main" id="{08BECF83-D1BB-4868-9660-A696D8FF5BF8}"/>
              </a:ext>
            </a:extLst>
          </p:cNvPr>
          <p:cNvSpPr/>
          <p:nvPr/>
        </p:nvSpPr>
        <p:spPr>
          <a:xfrm>
            <a:off x="2893969" y="3083795"/>
            <a:ext cx="1105094" cy="1325100"/>
          </a:xfrm>
          <a:prstGeom prst="chevron">
            <a:avLst>
              <a:gd name="adj" fmla="val 29853"/>
            </a:avLst>
          </a:prstGeom>
          <a:solidFill>
            <a:srgbClr val="00B0F0"/>
          </a:solidFill>
          <a:ln>
            <a:noFill/>
          </a:ln>
        </p:spPr>
        <p:txBody>
          <a:bodyPr spcFirstLastPara="1" wrap="square" lIns="91425" tIns="91425" rIns="91425" bIns="91425" anchor="ctr" anchorCtr="0">
            <a:noAutofit/>
          </a:bodyPr>
          <a:lstStyle/>
          <a:p>
            <a:pPr algn="ctr"/>
            <a:endParaRPr b="1" dirty="0">
              <a:solidFill>
                <a:srgbClr val="FFFFFF"/>
              </a:solidFill>
              <a:latin typeface="Source Sans Pro"/>
              <a:ea typeface="Source Sans Pro"/>
              <a:sym typeface="Source Sans Pro"/>
            </a:endParaRPr>
          </a:p>
        </p:txBody>
      </p:sp>
      <p:sp>
        <p:nvSpPr>
          <p:cNvPr id="16" name="Google Shape;688;p30">
            <a:extLst>
              <a:ext uri="{FF2B5EF4-FFF2-40B4-BE49-F238E27FC236}">
                <a16:creationId xmlns:a16="http://schemas.microsoft.com/office/drawing/2014/main" id="{73F7FFA4-236A-407F-B22E-6FEC44125EB9}"/>
              </a:ext>
            </a:extLst>
          </p:cNvPr>
          <p:cNvSpPr/>
          <p:nvPr/>
        </p:nvSpPr>
        <p:spPr>
          <a:xfrm>
            <a:off x="1942534" y="1383468"/>
            <a:ext cx="1182637" cy="1325100"/>
          </a:xfrm>
          <a:prstGeom prst="chevron">
            <a:avLst>
              <a:gd name="adj" fmla="val 29853"/>
            </a:avLst>
          </a:prstGeom>
          <a:solidFill>
            <a:srgbClr val="3C78D8"/>
          </a:solidFill>
          <a:ln>
            <a:noFill/>
          </a:ln>
        </p:spPr>
        <p:txBody>
          <a:bodyPr spcFirstLastPara="1" wrap="square" lIns="91425" tIns="91425" rIns="91425" bIns="91425" anchor="ctr" anchorCtr="0">
            <a:noAutofit/>
          </a:bodyPr>
          <a:lstStyle/>
          <a:p>
            <a:pPr algn="ctr"/>
            <a:endParaRPr b="1" dirty="0">
              <a:solidFill>
                <a:srgbClr val="FFFFFF"/>
              </a:solidFill>
              <a:latin typeface="Source Sans Pro"/>
              <a:ea typeface="Source Sans Pro"/>
              <a:sym typeface="Source Sans Pro"/>
            </a:endParaRPr>
          </a:p>
        </p:txBody>
      </p:sp>
      <p:sp>
        <p:nvSpPr>
          <p:cNvPr id="17" name="Google Shape;688;p30">
            <a:extLst>
              <a:ext uri="{FF2B5EF4-FFF2-40B4-BE49-F238E27FC236}">
                <a16:creationId xmlns:a16="http://schemas.microsoft.com/office/drawing/2014/main" id="{F4A99086-5567-47E1-A1F4-4B9925B72238}"/>
              </a:ext>
            </a:extLst>
          </p:cNvPr>
          <p:cNvSpPr/>
          <p:nvPr/>
        </p:nvSpPr>
        <p:spPr>
          <a:xfrm>
            <a:off x="3817472" y="3083795"/>
            <a:ext cx="1105094" cy="1325100"/>
          </a:xfrm>
          <a:prstGeom prst="chevron">
            <a:avLst>
              <a:gd name="adj" fmla="val 29853"/>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Source Sans Pro"/>
              <a:ea typeface="Source Sans Pro"/>
              <a:cs typeface="Source Sans Pro"/>
              <a:sym typeface="Source Sans Pro"/>
            </a:endParaRPr>
          </a:p>
        </p:txBody>
      </p:sp>
      <p:sp>
        <p:nvSpPr>
          <p:cNvPr id="19" name="Google Shape;688;p30">
            <a:extLst>
              <a:ext uri="{FF2B5EF4-FFF2-40B4-BE49-F238E27FC236}">
                <a16:creationId xmlns:a16="http://schemas.microsoft.com/office/drawing/2014/main" id="{56036404-6B77-417F-BD73-6748B67102DA}"/>
              </a:ext>
            </a:extLst>
          </p:cNvPr>
          <p:cNvSpPr/>
          <p:nvPr/>
        </p:nvSpPr>
        <p:spPr>
          <a:xfrm>
            <a:off x="4742262" y="3083795"/>
            <a:ext cx="1105094" cy="1325100"/>
          </a:xfrm>
          <a:prstGeom prst="chevron">
            <a:avLst>
              <a:gd name="adj" fmla="val 29853"/>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Source Sans Pro"/>
              <a:ea typeface="Source Sans Pro"/>
              <a:cs typeface="Source Sans Pro"/>
              <a:sym typeface="Source Sans Pro"/>
            </a:endParaRPr>
          </a:p>
        </p:txBody>
      </p:sp>
      <p:sp>
        <p:nvSpPr>
          <p:cNvPr id="20" name="Google Shape;688;p30">
            <a:extLst>
              <a:ext uri="{FF2B5EF4-FFF2-40B4-BE49-F238E27FC236}">
                <a16:creationId xmlns:a16="http://schemas.microsoft.com/office/drawing/2014/main" id="{0C73F0D5-D1EA-460F-BA65-6140EA0FFA61}"/>
              </a:ext>
            </a:extLst>
          </p:cNvPr>
          <p:cNvSpPr/>
          <p:nvPr/>
        </p:nvSpPr>
        <p:spPr>
          <a:xfrm>
            <a:off x="5655692" y="3083795"/>
            <a:ext cx="1105094" cy="1325100"/>
          </a:xfrm>
          <a:prstGeom prst="chevron">
            <a:avLst>
              <a:gd name="adj" fmla="val 29853"/>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Source Sans Pro"/>
              <a:ea typeface="Source Sans Pro"/>
              <a:cs typeface="Source Sans Pro"/>
              <a:sym typeface="Source Sans Pro"/>
            </a:endParaRPr>
          </a:p>
        </p:txBody>
      </p:sp>
      <p:sp>
        <p:nvSpPr>
          <p:cNvPr id="21" name="Google Shape;688;p30">
            <a:extLst>
              <a:ext uri="{FF2B5EF4-FFF2-40B4-BE49-F238E27FC236}">
                <a16:creationId xmlns:a16="http://schemas.microsoft.com/office/drawing/2014/main" id="{768369FB-6329-4C8E-9834-883C2C902390}"/>
              </a:ext>
            </a:extLst>
          </p:cNvPr>
          <p:cNvSpPr/>
          <p:nvPr/>
        </p:nvSpPr>
        <p:spPr>
          <a:xfrm>
            <a:off x="6546162" y="3083795"/>
            <a:ext cx="1105094" cy="1325100"/>
          </a:xfrm>
          <a:prstGeom prst="chevron">
            <a:avLst>
              <a:gd name="adj" fmla="val 29853"/>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rgbClr val="FFFFFF"/>
              </a:solidFill>
              <a:latin typeface="Source Sans Pro"/>
              <a:ea typeface="Source Sans Pro"/>
              <a:cs typeface="Source Sans Pro"/>
              <a:sym typeface="Source Sans Pro"/>
            </a:endParaRPr>
          </a:p>
        </p:txBody>
      </p:sp>
      <p:sp>
        <p:nvSpPr>
          <p:cNvPr id="4" name="TextBox 3">
            <a:extLst>
              <a:ext uri="{FF2B5EF4-FFF2-40B4-BE49-F238E27FC236}">
                <a16:creationId xmlns:a16="http://schemas.microsoft.com/office/drawing/2014/main" id="{A7AF49A6-DE17-4D7B-8D79-59540DC011CD}"/>
              </a:ext>
            </a:extLst>
          </p:cNvPr>
          <p:cNvSpPr txBox="1"/>
          <p:nvPr/>
        </p:nvSpPr>
        <p:spPr>
          <a:xfrm>
            <a:off x="1358919" y="1784408"/>
            <a:ext cx="761282" cy="461665"/>
          </a:xfrm>
          <a:prstGeom prst="rect">
            <a:avLst/>
          </a:prstGeom>
          <a:noFill/>
        </p:spPr>
        <p:txBody>
          <a:bodyPr wrap="square" rtlCol="0">
            <a:spAutoFit/>
          </a:bodyPr>
          <a:lstStyle/>
          <a:p>
            <a:r>
              <a:rPr lang="en-CA" sz="1200" dirty="0"/>
              <a:t>Capital Gain</a:t>
            </a:r>
          </a:p>
        </p:txBody>
      </p:sp>
      <p:sp>
        <p:nvSpPr>
          <p:cNvPr id="5" name="TextBox 4">
            <a:extLst>
              <a:ext uri="{FF2B5EF4-FFF2-40B4-BE49-F238E27FC236}">
                <a16:creationId xmlns:a16="http://schemas.microsoft.com/office/drawing/2014/main" id="{6D57BB16-B0CD-4690-9C5D-9935D8E5271F}"/>
              </a:ext>
            </a:extLst>
          </p:cNvPr>
          <p:cNvSpPr txBox="1"/>
          <p:nvPr/>
        </p:nvSpPr>
        <p:spPr>
          <a:xfrm>
            <a:off x="2244872" y="1575971"/>
            <a:ext cx="893774" cy="677108"/>
          </a:xfrm>
          <a:prstGeom prst="rect">
            <a:avLst/>
          </a:prstGeom>
          <a:noFill/>
        </p:spPr>
        <p:txBody>
          <a:bodyPr wrap="square" rtlCol="0">
            <a:spAutoFit/>
          </a:bodyPr>
          <a:lstStyle/>
          <a:p>
            <a:endParaRPr lang="en-CA" dirty="0"/>
          </a:p>
          <a:p>
            <a:r>
              <a:rPr lang="en-CA" sz="1200" dirty="0"/>
              <a:t>Education    Number</a:t>
            </a:r>
          </a:p>
        </p:txBody>
      </p:sp>
      <p:sp>
        <p:nvSpPr>
          <p:cNvPr id="6" name="TextBox 5">
            <a:extLst>
              <a:ext uri="{FF2B5EF4-FFF2-40B4-BE49-F238E27FC236}">
                <a16:creationId xmlns:a16="http://schemas.microsoft.com/office/drawing/2014/main" id="{4D520800-5AAE-4FA8-AA1B-E379D7EB455F}"/>
              </a:ext>
            </a:extLst>
          </p:cNvPr>
          <p:cNvSpPr txBox="1"/>
          <p:nvPr/>
        </p:nvSpPr>
        <p:spPr>
          <a:xfrm>
            <a:off x="3197017" y="1914525"/>
            <a:ext cx="783737" cy="461665"/>
          </a:xfrm>
          <a:prstGeom prst="rect">
            <a:avLst/>
          </a:prstGeom>
          <a:noFill/>
        </p:spPr>
        <p:txBody>
          <a:bodyPr wrap="square" rtlCol="0">
            <a:spAutoFit/>
          </a:bodyPr>
          <a:lstStyle/>
          <a:p>
            <a:r>
              <a:rPr lang="en-CA" sz="1200" dirty="0"/>
              <a:t>Relation-ship</a:t>
            </a:r>
          </a:p>
        </p:txBody>
      </p:sp>
      <p:sp>
        <p:nvSpPr>
          <p:cNvPr id="7" name="TextBox 6">
            <a:extLst>
              <a:ext uri="{FF2B5EF4-FFF2-40B4-BE49-F238E27FC236}">
                <a16:creationId xmlns:a16="http://schemas.microsoft.com/office/drawing/2014/main" id="{F67F1B66-C201-440F-80B5-AEB86B4E954F}"/>
              </a:ext>
            </a:extLst>
          </p:cNvPr>
          <p:cNvSpPr txBox="1"/>
          <p:nvPr/>
        </p:nvSpPr>
        <p:spPr>
          <a:xfrm>
            <a:off x="4105343" y="1914525"/>
            <a:ext cx="638718" cy="461665"/>
          </a:xfrm>
          <a:prstGeom prst="rect">
            <a:avLst/>
          </a:prstGeom>
          <a:noFill/>
        </p:spPr>
        <p:txBody>
          <a:bodyPr wrap="square" rtlCol="0">
            <a:spAutoFit/>
          </a:bodyPr>
          <a:lstStyle/>
          <a:p>
            <a:r>
              <a:rPr lang="en-CA" sz="1200" dirty="0"/>
              <a:t>Marital Status</a:t>
            </a:r>
          </a:p>
        </p:txBody>
      </p:sp>
      <p:sp>
        <p:nvSpPr>
          <p:cNvPr id="18" name="TextBox 17">
            <a:extLst>
              <a:ext uri="{FF2B5EF4-FFF2-40B4-BE49-F238E27FC236}">
                <a16:creationId xmlns:a16="http://schemas.microsoft.com/office/drawing/2014/main" id="{2F3652F7-6A68-4D95-AB10-C6D013ABABC0}"/>
              </a:ext>
            </a:extLst>
          </p:cNvPr>
          <p:cNvSpPr txBox="1"/>
          <p:nvPr/>
        </p:nvSpPr>
        <p:spPr>
          <a:xfrm>
            <a:off x="4993574" y="1914525"/>
            <a:ext cx="735714" cy="646331"/>
          </a:xfrm>
          <a:prstGeom prst="rect">
            <a:avLst/>
          </a:prstGeom>
          <a:noFill/>
        </p:spPr>
        <p:txBody>
          <a:bodyPr wrap="square" rtlCol="0">
            <a:spAutoFit/>
          </a:bodyPr>
          <a:lstStyle/>
          <a:p>
            <a:r>
              <a:rPr lang="en-CA" sz="1200" dirty="0" err="1"/>
              <a:t>Occup-ation</a:t>
            </a:r>
            <a:r>
              <a:rPr lang="en-CA" sz="1200" dirty="0"/>
              <a:t> Status</a:t>
            </a:r>
          </a:p>
        </p:txBody>
      </p:sp>
      <p:sp>
        <p:nvSpPr>
          <p:cNvPr id="22" name="TextBox 21">
            <a:extLst>
              <a:ext uri="{FF2B5EF4-FFF2-40B4-BE49-F238E27FC236}">
                <a16:creationId xmlns:a16="http://schemas.microsoft.com/office/drawing/2014/main" id="{C825A088-5F10-4BB3-AE60-E3CDBA8EDA59}"/>
              </a:ext>
            </a:extLst>
          </p:cNvPr>
          <p:cNvSpPr txBox="1"/>
          <p:nvPr/>
        </p:nvSpPr>
        <p:spPr>
          <a:xfrm>
            <a:off x="5822205" y="1914525"/>
            <a:ext cx="895926" cy="461665"/>
          </a:xfrm>
          <a:prstGeom prst="rect">
            <a:avLst/>
          </a:prstGeom>
          <a:noFill/>
        </p:spPr>
        <p:txBody>
          <a:bodyPr wrap="square" rtlCol="0">
            <a:spAutoFit/>
          </a:bodyPr>
          <a:lstStyle/>
          <a:p>
            <a:r>
              <a:rPr lang="en-CA" sz="1200" dirty="0"/>
              <a:t>Education level</a:t>
            </a:r>
          </a:p>
        </p:txBody>
      </p:sp>
      <p:sp>
        <p:nvSpPr>
          <p:cNvPr id="23" name="TextBox 22">
            <a:extLst>
              <a:ext uri="{FF2B5EF4-FFF2-40B4-BE49-F238E27FC236}">
                <a16:creationId xmlns:a16="http://schemas.microsoft.com/office/drawing/2014/main" id="{39A827D8-175D-4384-8021-2FBF4385430B}"/>
              </a:ext>
            </a:extLst>
          </p:cNvPr>
          <p:cNvSpPr txBox="1"/>
          <p:nvPr/>
        </p:nvSpPr>
        <p:spPr>
          <a:xfrm>
            <a:off x="6900863" y="1914525"/>
            <a:ext cx="711648" cy="461665"/>
          </a:xfrm>
          <a:prstGeom prst="rect">
            <a:avLst/>
          </a:prstGeom>
          <a:noFill/>
        </p:spPr>
        <p:txBody>
          <a:bodyPr wrap="square" rtlCol="0">
            <a:spAutoFit/>
          </a:bodyPr>
          <a:lstStyle/>
          <a:p>
            <a:r>
              <a:rPr lang="en-CA" sz="1200" dirty="0"/>
              <a:t>Capital Loss</a:t>
            </a:r>
          </a:p>
        </p:txBody>
      </p:sp>
      <p:sp>
        <p:nvSpPr>
          <p:cNvPr id="24" name="TextBox 23">
            <a:extLst>
              <a:ext uri="{FF2B5EF4-FFF2-40B4-BE49-F238E27FC236}">
                <a16:creationId xmlns:a16="http://schemas.microsoft.com/office/drawing/2014/main" id="{B4292BEF-71C5-44FC-8797-EAADDEFDD1AD}"/>
              </a:ext>
            </a:extLst>
          </p:cNvPr>
          <p:cNvSpPr txBox="1"/>
          <p:nvPr/>
        </p:nvSpPr>
        <p:spPr>
          <a:xfrm>
            <a:off x="1293019" y="3586163"/>
            <a:ext cx="666551" cy="276999"/>
          </a:xfrm>
          <a:prstGeom prst="rect">
            <a:avLst/>
          </a:prstGeom>
          <a:noFill/>
        </p:spPr>
        <p:txBody>
          <a:bodyPr wrap="square" rtlCol="0">
            <a:spAutoFit/>
          </a:bodyPr>
          <a:lstStyle/>
          <a:p>
            <a:r>
              <a:rPr lang="en-CA" sz="1200" dirty="0"/>
              <a:t>Age</a:t>
            </a:r>
          </a:p>
        </p:txBody>
      </p:sp>
      <p:sp>
        <p:nvSpPr>
          <p:cNvPr id="25" name="TextBox 24">
            <a:extLst>
              <a:ext uri="{FF2B5EF4-FFF2-40B4-BE49-F238E27FC236}">
                <a16:creationId xmlns:a16="http://schemas.microsoft.com/office/drawing/2014/main" id="{EE03E032-4234-42B0-8B27-867B211C8F23}"/>
              </a:ext>
            </a:extLst>
          </p:cNvPr>
          <p:cNvSpPr txBox="1"/>
          <p:nvPr/>
        </p:nvSpPr>
        <p:spPr>
          <a:xfrm>
            <a:off x="2281964" y="3493829"/>
            <a:ext cx="600853" cy="646331"/>
          </a:xfrm>
          <a:prstGeom prst="rect">
            <a:avLst/>
          </a:prstGeom>
          <a:noFill/>
        </p:spPr>
        <p:txBody>
          <a:bodyPr wrap="square" rtlCol="0">
            <a:spAutoFit/>
          </a:bodyPr>
          <a:lstStyle/>
          <a:p>
            <a:r>
              <a:rPr lang="en-CA" sz="1200" dirty="0"/>
              <a:t>Hours per week</a:t>
            </a:r>
          </a:p>
        </p:txBody>
      </p:sp>
      <p:sp>
        <p:nvSpPr>
          <p:cNvPr id="26" name="TextBox 25">
            <a:extLst>
              <a:ext uri="{FF2B5EF4-FFF2-40B4-BE49-F238E27FC236}">
                <a16:creationId xmlns:a16="http://schemas.microsoft.com/office/drawing/2014/main" id="{B2815EB3-2BB2-4E45-9C29-B4D463ED34AE}"/>
              </a:ext>
            </a:extLst>
          </p:cNvPr>
          <p:cNvSpPr txBox="1"/>
          <p:nvPr/>
        </p:nvSpPr>
        <p:spPr>
          <a:xfrm>
            <a:off x="3196106" y="3493829"/>
            <a:ext cx="613314" cy="461665"/>
          </a:xfrm>
          <a:prstGeom prst="rect">
            <a:avLst/>
          </a:prstGeom>
          <a:noFill/>
        </p:spPr>
        <p:txBody>
          <a:bodyPr wrap="square" rtlCol="0">
            <a:spAutoFit/>
          </a:bodyPr>
          <a:lstStyle/>
          <a:p>
            <a:r>
              <a:rPr lang="en-CA" sz="1200" dirty="0"/>
              <a:t>Work class</a:t>
            </a:r>
          </a:p>
        </p:txBody>
      </p:sp>
      <p:sp>
        <p:nvSpPr>
          <p:cNvPr id="27" name="TextBox 26">
            <a:extLst>
              <a:ext uri="{FF2B5EF4-FFF2-40B4-BE49-F238E27FC236}">
                <a16:creationId xmlns:a16="http://schemas.microsoft.com/office/drawing/2014/main" id="{6CF919AA-8851-41AF-9560-6A50CB622C87}"/>
              </a:ext>
            </a:extLst>
          </p:cNvPr>
          <p:cNvSpPr txBox="1"/>
          <p:nvPr/>
        </p:nvSpPr>
        <p:spPr>
          <a:xfrm>
            <a:off x="4120264" y="3539995"/>
            <a:ext cx="608960" cy="276999"/>
          </a:xfrm>
          <a:prstGeom prst="rect">
            <a:avLst/>
          </a:prstGeom>
          <a:noFill/>
        </p:spPr>
        <p:txBody>
          <a:bodyPr wrap="square" rtlCol="0">
            <a:spAutoFit/>
          </a:bodyPr>
          <a:lstStyle/>
          <a:p>
            <a:r>
              <a:rPr lang="en-CA" sz="1200" dirty="0" err="1"/>
              <a:t>fnlgwt</a:t>
            </a:r>
            <a:endParaRPr lang="en-CA" sz="1200" dirty="0"/>
          </a:p>
        </p:txBody>
      </p:sp>
      <p:sp>
        <p:nvSpPr>
          <p:cNvPr id="28" name="TextBox 27">
            <a:extLst>
              <a:ext uri="{FF2B5EF4-FFF2-40B4-BE49-F238E27FC236}">
                <a16:creationId xmlns:a16="http://schemas.microsoft.com/office/drawing/2014/main" id="{01069C04-9E73-4284-B7B5-252612B96A03}"/>
              </a:ext>
            </a:extLst>
          </p:cNvPr>
          <p:cNvSpPr txBox="1"/>
          <p:nvPr/>
        </p:nvSpPr>
        <p:spPr>
          <a:xfrm>
            <a:off x="5065137" y="3579019"/>
            <a:ext cx="612049" cy="276999"/>
          </a:xfrm>
          <a:prstGeom prst="rect">
            <a:avLst/>
          </a:prstGeom>
          <a:noFill/>
        </p:spPr>
        <p:txBody>
          <a:bodyPr wrap="square" rtlCol="0">
            <a:spAutoFit/>
          </a:bodyPr>
          <a:lstStyle/>
          <a:p>
            <a:r>
              <a:rPr lang="en-CA" sz="1200" dirty="0"/>
              <a:t>Race</a:t>
            </a:r>
          </a:p>
        </p:txBody>
      </p:sp>
      <p:sp>
        <p:nvSpPr>
          <p:cNvPr id="29" name="TextBox 28">
            <a:extLst>
              <a:ext uri="{FF2B5EF4-FFF2-40B4-BE49-F238E27FC236}">
                <a16:creationId xmlns:a16="http://schemas.microsoft.com/office/drawing/2014/main" id="{B6DADC4A-1471-4C0E-9AA1-64033E788972}"/>
              </a:ext>
            </a:extLst>
          </p:cNvPr>
          <p:cNvSpPr txBox="1"/>
          <p:nvPr/>
        </p:nvSpPr>
        <p:spPr>
          <a:xfrm>
            <a:off x="5978097" y="3579018"/>
            <a:ext cx="656881" cy="276999"/>
          </a:xfrm>
          <a:prstGeom prst="rect">
            <a:avLst/>
          </a:prstGeom>
          <a:noFill/>
        </p:spPr>
        <p:txBody>
          <a:bodyPr wrap="square" rtlCol="0">
            <a:spAutoFit/>
          </a:bodyPr>
          <a:lstStyle/>
          <a:p>
            <a:r>
              <a:rPr lang="en-CA" sz="1200" dirty="0"/>
              <a:t>Sex</a:t>
            </a:r>
          </a:p>
        </p:txBody>
      </p:sp>
      <p:sp>
        <p:nvSpPr>
          <p:cNvPr id="30" name="TextBox 29">
            <a:extLst>
              <a:ext uri="{FF2B5EF4-FFF2-40B4-BE49-F238E27FC236}">
                <a16:creationId xmlns:a16="http://schemas.microsoft.com/office/drawing/2014/main" id="{50259C2F-F69C-4EEE-8D49-4BA8A06389EF}"/>
              </a:ext>
            </a:extLst>
          </p:cNvPr>
          <p:cNvSpPr txBox="1"/>
          <p:nvPr/>
        </p:nvSpPr>
        <p:spPr>
          <a:xfrm>
            <a:off x="6888289" y="3568033"/>
            <a:ext cx="718323" cy="276999"/>
          </a:xfrm>
          <a:prstGeom prst="rect">
            <a:avLst/>
          </a:prstGeom>
          <a:noFill/>
        </p:spPr>
        <p:txBody>
          <a:bodyPr wrap="square" rtlCol="0">
            <a:spAutoFit/>
          </a:bodyPr>
          <a:lstStyle/>
          <a:p>
            <a:r>
              <a:rPr lang="en-CA" sz="1200" dirty="0"/>
              <a:t>Region</a:t>
            </a:r>
          </a:p>
        </p:txBody>
      </p:sp>
      <p:sp>
        <p:nvSpPr>
          <p:cNvPr id="2" name="Rectangle 1">
            <a:extLst>
              <a:ext uri="{FF2B5EF4-FFF2-40B4-BE49-F238E27FC236}">
                <a16:creationId xmlns:a16="http://schemas.microsoft.com/office/drawing/2014/main" id="{A9419CF3-9AB5-471D-84F8-231C0B9E4B39}"/>
              </a:ext>
            </a:extLst>
          </p:cNvPr>
          <p:cNvSpPr/>
          <p:nvPr/>
        </p:nvSpPr>
        <p:spPr>
          <a:xfrm>
            <a:off x="839171" y="616581"/>
            <a:ext cx="7717604" cy="307777"/>
          </a:xfrm>
          <a:prstGeom prst="rect">
            <a:avLst/>
          </a:prstGeom>
        </p:spPr>
        <p:txBody>
          <a:bodyPr wrap="square">
            <a:spAutoFit/>
          </a:bodyPr>
          <a:lstStyle/>
          <a:p>
            <a:r>
              <a:rPr lang="en-CA" dirty="0"/>
              <a:t>Tree algorithm identifies the most significant variables by ranking them in decreasing order</a:t>
            </a:r>
          </a:p>
        </p:txBody>
      </p:sp>
      <p:pic>
        <p:nvPicPr>
          <p:cNvPr id="3" name="Recorded Sound">
            <a:hlinkClick r:id="" action="ppaction://media"/>
            <a:extLst>
              <a:ext uri="{FF2B5EF4-FFF2-40B4-BE49-F238E27FC236}">
                <a16:creationId xmlns:a16="http://schemas.microsoft.com/office/drawing/2014/main" id="{D641E0CF-2010-4CD7-A6FA-F80827C638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5587" y="291855"/>
            <a:ext cx="487363" cy="487363"/>
          </a:xfrm>
          <a:prstGeom prst="rect">
            <a:avLst/>
          </a:prstGeom>
        </p:spPr>
      </p:pic>
    </p:spTree>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66A1-0987-41AC-92F1-00BC150867E1}"/>
              </a:ext>
            </a:extLst>
          </p:cNvPr>
          <p:cNvSpPr>
            <a:spLocks noGrp="1"/>
          </p:cNvSpPr>
          <p:nvPr>
            <p:ph type="title"/>
          </p:nvPr>
        </p:nvSpPr>
        <p:spPr>
          <a:xfrm>
            <a:off x="974863" y="77534"/>
            <a:ext cx="6996600" cy="715800"/>
          </a:xfrm>
        </p:spPr>
        <p:txBody>
          <a:bodyPr/>
          <a:lstStyle/>
          <a:p>
            <a:r>
              <a:rPr lang="en-CA" dirty="0"/>
              <a:t>Selecting final variables </a:t>
            </a:r>
            <a:br>
              <a:rPr lang="en-CA" dirty="0"/>
            </a:br>
            <a:endParaRPr lang="en-CA" dirty="0"/>
          </a:p>
        </p:txBody>
      </p:sp>
      <p:sp>
        <p:nvSpPr>
          <p:cNvPr id="4" name="Slide Number Placeholder 3">
            <a:extLst>
              <a:ext uri="{FF2B5EF4-FFF2-40B4-BE49-F238E27FC236}">
                <a16:creationId xmlns:a16="http://schemas.microsoft.com/office/drawing/2014/main" id="{CF26072C-54BC-40C1-BACF-F8BF96B632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5" name="TextBox 4"/>
          <p:cNvSpPr txBox="1"/>
          <p:nvPr/>
        </p:nvSpPr>
        <p:spPr>
          <a:xfrm>
            <a:off x="503583" y="793334"/>
            <a:ext cx="7600121" cy="2677656"/>
          </a:xfrm>
          <a:prstGeom prst="rect">
            <a:avLst/>
          </a:prstGeom>
          <a:noFill/>
        </p:spPr>
        <p:txBody>
          <a:bodyPr wrap="square" rtlCol="0">
            <a:spAutoFit/>
          </a:bodyPr>
          <a:lstStyle/>
          <a:p>
            <a:r>
              <a:rPr lang="en-CA" b="1" dirty="0"/>
              <a:t>1. Education Number: </a:t>
            </a:r>
            <a:r>
              <a:rPr lang="en-CA" dirty="0"/>
              <a:t>This variable is rejected due to its </a:t>
            </a:r>
            <a:r>
              <a:rPr lang="en-CA" dirty="0" err="1"/>
              <a:t>redundency</a:t>
            </a:r>
            <a:r>
              <a:rPr lang="en-CA" dirty="0"/>
              <a:t>, as it represents the column “</a:t>
            </a:r>
            <a:r>
              <a:rPr lang="en-CA" dirty="0" err="1"/>
              <a:t>education_level</a:t>
            </a:r>
            <a:r>
              <a:rPr lang="en-CA" dirty="0"/>
              <a:t>” in numeric form.</a:t>
            </a:r>
          </a:p>
          <a:p>
            <a:endParaRPr lang="en-CA" b="1" dirty="0"/>
          </a:p>
          <a:p>
            <a:r>
              <a:rPr lang="en-CA" b="1" dirty="0"/>
              <a:t>2. Relationship: </a:t>
            </a:r>
            <a:r>
              <a:rPr lang="en-CA" dirty="0"/>
              <a:t>This variable represents almost same information as given in “</a:t>
            </a:r>
            <a:r>
              <a:rPr lang="en-CA" dirty="0" err="1"/>
              <a:t>Marital_status</a:t>
            </a:r>
            <a:r>
              <a:rPr lang="en-CA" dirty="0"/>
              <a:t>”. So, we rejected this variable.</a:t>
            </a:r>
          </a:p>
          <a:p>
            <a:endParaRPr lang="en-CA" dirty="0"/>
          </a:p>
          <a:p>
            <a:r>
              <a:rPr lang="en-CA" b="1" dirty="0"/>
              <a:t>3. Education Level: </a:t>
            </a:r>
            <a:r>
              <a:rPr lang="en-CA" dirty="0"/>
              <a:t>Occupation status is described by the level of education. So, occupation status is retained and education level is removed.</a:t>
            </a:r>
            <a:endParaRPr lang="en-CA" b="1" dirty="0"/>
          </a:p>
          <a:p>
            <a:endParaRPr lang="en-CA" dirty="0"/>
          </a:p>
          <a:p>
            <a:endParaRPr lang="en-CA" dirty="0"/>
          </a:p>
          <a:p>
            <a:r>
              <a:rPr lang="en-CA" dirty="0"/>
              <a:t>So, the selected variables are </a:t>
            </a:r>
            <a:r>
              <a:rPr lang="en-CA" b="1" dirty="0"/>
              <a:t>Capital Gain</a:t>
            </a:r>
            <a:r>
              <a:rPr lang="en-CA" dirty="0"/>
              <a:t>, </a:t>
            </a:r>
            <a:r>
              <a:rPr lang="en-CA" b="1" dirty="0"/>
              <a:t>Capital Loss</a:t>
            </a:r>
            <a:r>
              <a:rPr lang="en-CA" dirty="0"/>
              <a:t>, </a:t>
            </a:r>
            <a:r>
              <a:rPr lang="en-CA" b="1" dirty="0"/>
              <a:t>Occupation Status </a:t>
            </a:r>
            <a:r>
              <a:rPr lang="en-CA" dirty="0"/>
              <a:t>and </a:t>
            </a:r>
            <a:r>
              <a:rPr lang="en-CA" b="1" dirty="0"/>
              <a:t>Marital Status.</a:t>
            </a:r>
          </a:p>
        </p:txBody>
      </p:sp>
      <p:pic>
        <p:nvPicPr>
          <p:cNvPr id="3" name="Recorded Sound">
            <a:hlinkClick r:id="" action="ppaction://media"/>
            <a:extLst>
              <a:ext uri="{FF2B5EF4-FFF2-40B4-BE49-F238E27FC236}">
                <a16:creationId xmlns:a16="http://schemas.microsoft.com/office/drawing/2014/main" id="{C8E98EDD-629D-461D-A86C-98EC2FF979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80365" y="3943108"/>
            <a:ext cx="487363" cy="487363"/>
          </a:xfrm>
          <a:prstGeom prst="rect">
            <a:avLst/>
          </a:prstGeom>
        </p:spPr>
      </p:pic>
    </p:spTree>
    <p:extLst>
      <p:ext uri="{BB962C8B-B14F-4D97-AF65-F5344CB8AC3E}">
        <p14:creationId xmlns:p14="http://schemas.microsoft.com/office/powerpoint/2010/main" val="2183314789"/>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980" y="-79513"/>
            <a:ext cx="6996600" cy="459180"/>
          </a:xfrm>
        </p:spPr>
        <p:txBody>
          <a:bodyPr/>
          <a:lstStyle/>
          <a:p>
            <a:r>
              <a:rPr lang="en-CA" dirty="0"/>
              <a:t>Likelihood Ratio test (Significant variable)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mc:AlternateContent xmlns:mc="http://schemas.openxmlformats.org/markup-compatibility/2006" xmlns:a14="http://schemas.microsoft.com/office/drawing/2010/main">
        <mc:Choice Requires="a14">
          <p:sp>
            <p:nvSpPr>
              <p:cNvPr id="6" name="TextBox 5"/>
              <p:cNvSpPr txBox="1"/>
              <p:nvPr/>
            </p:nvSpPr>
            <p:spPr>
              <a:xfrm>
                <a:off x="424069" y="306337"/>
                <a:ext cx="8079697" cy="4833824"/>
              </a:xfrm>
              <a:prstGeom prst="rect">
                <a:avLst/>
              </a:prstGeom>
              <a:noFill/>
            </p:spPr>
            <p:txBody>
              <a:bodyPr wrap="square" rtlCol="0">
                <a:spAutoFit/>
              </a:bodyPr>
              <a:lstStyle/>
              <a:p>
                <a:r>
                  <a:rPr lang="en-CA" sz="1000" b="1" dirty="0"/>
                  <a:t>Step 1: </a:t>
                </a:r>
                <a:r>
                  <a:rPr lang="en-CA" sz="1000" dirty="0"/>
                  <a:t>Hypothesis:</a:t>
                </a:r>
              </a:p>
              <a:p>
                <a:r>
                  <a:rPr lang="en-CA" sz="1000" dirty="0"/>
                  <a:t>        	H</a:t>
                </a:r>
                <a:r>
                  <a:rPr lang="en-CA" sz="400" dirty="0"/>
                  <a:t>o</a:t>
                </a:r>
                <a:r>
                  <a:rPr lang="en-CA" sz="1000" dirty="0"/>
                  <a:t> : Null model is appropriate [log(Income) = α]  </a:t>
                </a:r>
              </a:p>
              <a:p>
                <a:r>
                  <a:rPr lang="en-CA" sz="1000" dirty="0"/>
                  <a:t>        	H</a:t>
                </a:r>
                <a:r>
                  <a:rPr lang="en-CA" sz="400" dirty="0"/>
                  <a:t>a</a:t>
                </a:r>
                <a:r>
                  <a:rPr lang="en-CA" sz="1000" dirty="0"/>
                  <a:t> : Full model is appropriate [log(Income) = α +</a:t>
                </a:r>
                <a:r>
                  <a:rPr lang="en-CA" dirty="0"/>
                  <a:t> </a:t>
                </a:r>
                <a14:m>
                  <m:oMath xmlns:m="http://schemas.openxmlformats.org/officeDocument/2006/math">
                    <m:r>
                      <m:rPr>
                        <m:sty m:val="p"/>
                      </m:rPr>
                      <a:rPr lang="en-CA" sz="1100" i="0">
                        <a:latin typeface="Cambria Math" panose="02040503050406030204" pitchFamily="18" charset="0"/>
                      </a:rPr>
                      <m:t>β</m:t>
                    </m:r>
                  </m:oMath>
                </a14:m>
                <a:r>
                  <a:rPr lang="en-CA" sz="1100" dirty="0"/>
                  <a:t>(Capital Gain)</a:t>
                </a:r>
                <a:r>
                  <a:rPr lang="en-CA" sz="1000" dirty="0"/>
                  <a:t>]</a:t>
                </a:r>
              </a:p>
              <a:p>
                <a:endParaRPr lang="en-CA" sz="1000" dirty="0"/>
              </a:p>
              <a:p>
                <a:endParaRPr lang="en-CA" sz="1000" dirty="0"/>
              </a:p>
              <a:p>
                <a:endParaRPr lang="en-CA" sz="1000" dirty="0"/>
              </a:p>
              <a:p>
                <a:endParaRPr lang="en-CA" sz="1000" dirty="0"/>
              </a:p>
              <a:p>
                <a:endParaRPr lang="en-CA" sz="1000" dirty="0"/>
              </a:p>
              <a:p>
                <a:endParaRPr lang="en-CA" sz="1000" dirty="0"/>
              </a:p>
              <a:p>
                <a:endParaRPr lang="en-CA" sz="1000" dirty="0"/>
              </a:p>
              <a:p>
                <a:endParaRPr lang="en-CA" sz="1000" dirty="0"/>
              </a:p>
              <a:p>
                <a:endParaRPr lang="en-CA" sz="1000" dirty="0"/>
              </a:p>
              <a:p>
                <a:endParaRPr lang="en-CA" sz="1000" b="1" dirty="0"/>
              </a:p>
              <a:p>
                <a:endParaRPr lang="en-CA" sz="1000" b="1" dirty="0"/>
              </a:p>
              <a:p>
                <a:r>
                  <a:rPr lang="en-CA" sz="1000" b="1" dirty="0"/>
                  <a:t>Step 2: </a:t>
                </a:r>
                <a:r>
                  <a:rPr lang="en-CA" sz="1000" dirty="0"/>
                  <a:t>Calculate </a:t>
                </a:r>
                <a14:m>
                  <m:oMath xmlns:m="http://schemas.openxmlformats.org/officeDocument/2006/math">
                    <m:sSup>
                      <m:sSupPr>
                        <m:ctrlPr>
                          <a:rPr lang="en-CA" sz="1000" i="1">
                            <a:latin typeface="Cambria Math" panose="02040503050406030204" pitchFamily="18" charset="0"/>
                          </a:rPr>
                        </m:ctrlPr>
                      </m:sSupPr>
                      <m:e>
                        <m:r>
                          <m:rPr>
                            <m:sty m:val="p"/>
                          </m:rPr>
                          <a:rPr lang="en-CA" sz="1000" b="0" i="0">
                            <a:latin typeface="Cambria Math" panose="02040503050406030204" pitchFamily="18" charset="0"/>
                          </a:rPr>
                          <m:t>G</m:t>
                        </m:r>
                      </m:e>
                      <m:sup>
                        <m:r>
                          <a:rPr lang="en-CA" sz="1000" b="0" i="0">
                            <a:latin typeface="Cambria Math" panose="02040503050406030204" pitchFamily="18" charset="0"/>
                          </a:rPr>
                          <m:t>2</m:t>
                        </m:r>
                      </m:sup>
                    </m:sSup>
                  </m:oMath>
                </a14:m>
                <a:endParaRPr lang="en-CA" sz="1000" dirty="0"/>
              </a:p>
              <a:p>
                <a:r>
                  <a:rPr lang="en-CA" sz="1000" dirty="0"/>
                  <a:t>                    </a:t>
                </a:r>
                <a14:m>
                  <m:oMath xmlns:m="http://schemas.openxmlformats.org/officeDocument/2006/math">
                    <m:sSup>
                      <m:sSupPr>
                        <m:ctrlPr>
                          <a:rPr lang="en-CA" sz="1000" i="1">
                            <a:latin typeface="Cambria Math" panose="02040503050406030204" pitchFamily="18" charset="0"/>
                          </a:rPr>
                        </m:ctrlPr>
                      </m:sSupPr>
                      <m:e>
                        <m:r>
                          <a:rPr lang="en-CA" sz="1000" i="1">
                            <a:latin typeface="Cambria Math" panose="02040503050406030204" pitchFamily="18" charset="0"/>
                          </a:rPr>
                          <m:t>𝐺</m:t>
                        </m:r>
                      </m:e>
                      <m:sup>
                        <m:r>
                          <a:rPr lang="en-CA" sz="1000">
                            <a:latin typeface="Cambria Math" panose="02040503050406030204" pitchFamily="18" charset="0"/>
                          </a:rPr>
                          <m:t>2</m:t>
                        </m:r>
                      </m:sup>
                    </m:sSup>
                  </m:oMath>
                </a14:m>
                <a:r>
                  <a:rPr lang="en-CA" sz="1000" dirty="0"/>
                  <a:t>= Null deviance –Residual deviance</a:t>
                </a:r>
              </a:p>
              <a:p>
                <a:r>
                  <a:rPr lang="en-CA" sz="1000" dirty="0"/>
                  <a:t>                        </a:t>
                </a:r>
                <a14:m>
                  <m:oMath xmlns:m="http://schemas.openxmlformats.org/officeDocument/2006/math">
                    <m:sSup>
                      <m:sSupPr>
                        <m:ctrlPr>
                          <a:rPr lang="en-CA" sz="1000" i="1">
                            <a:latin typeface="Cambria Math" panose="02040503050406030204" pitchFamily="18" charset="0"/>
                          </a:rPr>
                        </m:ctrlPr>
                      </m:sSupPr>
                      <m:e>
                        <m:r>
                          <a:rPr lang="en-CA" sz="1000" i="1">
                            <a:latin typeface="Cambria Math" panose="02040503050406030204" pitchFamily="18" charset="0"/>
                          </a:rPr>
                          <m:t>𝐺</m:t>
                        </m:r>
                      </m:e>
                      <m:sup>
                        <m:r>
                          <a:rPr lang="en-CA" sz="1000">
                            <a:latin typeface="Cambria Math" panose="02040503050406030204" pitchFamily="18" charset="0"/>
                          </a:rPr>
                          <m:t>2</m:t>
                        </m:r>
                      </m:sup>
                    </m:sSup>
                  </m:oMath>
                </a14:m>
                <a:r>
                  <a:rPr lang="en-CA" sz="1000" dirty="0"/>
                  <a:t> = 3151.909</a:t>
                </a:r>
              </a:p>
              <a:p>
                <a:r>
                  <a:rPr lang="en-CA" sz="1000" b="1" dirty="0"/>
                  <a:t>Step 3</a:t>
                </a:r>
                <a:r>
                  <a:rPr lang="en-CA" sz="1000" dirty="0"/>
                  <a:t>: Calculate degrees of freedom</a:t>
                </a:r>
              </a:p>
              <a:p>
                <a:r>
                  <a:rPr lang="en-CA" sz="1000" dirty="0"/>
                  <a:t>             </a:t>
                </a:r>
                <a:r>
                  <a:rPr lang="en-CA" sz="1000" dirty="0" err="1"/>
                  <a:t>df</a:t>
                </a:r>
                <a:r>
                  <a:rPr lang="en-CA" sz="1000" dirty="0"/>
                  <a:t> for intercept only model = 1</a:t>
                </a:r>
              </a:p>
              <a:p>
                <a:r>
                  <a:rPr lang="en-CA" sz="1000" dirty="0"/>
                  <a:t>             </a:t>
                </a:r>
                <a:r>
                  <a:rPr lang="en-CA" sz="1000" dirty="0" err="1"/>
                  <a:t>df</a:t>
                </a:r>
                <a:r>
                  <a:rPr lang="en-CA" sz="1000" dirty="0"/>
                  <a:t> for our model = 2</a:t>
                </a:r>
              </a:p>
              <a:p>
                <a:r>
                  <a:rPr lang="en-CA" sz="1000" dirty="0"/>
                  <a:t>              So, </a:t>
                </a:r>
                <a:r>
                  <a:rPr lang="en-CA" sz="1000" dirty="0" err="1"/>
                  <a:t>df</a:t>
                </a:r>
                <a:r>
                  <a:rPr lang="en-CA" sz="1000" dirty="0"/>
                  <a:t> = 2-1 </a:t>
                </a:r>
              </a:p>
              <a:p>
                <a:r>
                  <a:rPr lang="en-CA" sz="1000" dirty="0"/>
                  <a:t>                         = 1</a:t>
                </a:r>
              </a:p>
              <a:p>
                <a:r>
                  <a:rPr lang="en-CA" sz="1000" b="1" dirty="0"/>
                  <a:t>Step 4: </a:t>
                </a:r>
                <a14:m>
                  <m:oMath xmlns:m="http://schemas.openxmlformats.org/officeDocument/2006/math">
                    <m:sSup>
                      <m:sSupPr>
                        <m:ctrlPr>
                          <a:rPr lang="en-CA" sz="1000" i="1">
                            <a:latin typeface="Cambria Math" panose="02040503050406030204" pitchFamily="18" charset="0"/>
                          </a:rPr>
                        </m:ctrlPr>
                      </m:sSupPr>
                      <m:e>
                        <m:r>
                          <m:rPr>
                            <m:sty m:val="p"/>
                          </m:rPr>
                          <a:rPr lang="en-CA" sz="1000">
                            <a:latin typeface="Cambria Math" panose="02040503050406030204" pitchFamily="18" charset="0"/>
                          </a:rPr>
                          <m:t>G</m:t>
                        </m:r>
                      </m:e>
                      <m:sup>
                        <m:r>
                          <a:rPr lang="en-CA" sz="1000">
                            <a:latin typeface="Cambria Math" panose="02040503050406030204" pitchFamily="18" charset="0"/>
                          </a:rPr>
                          <m:t>2</m:t>
                        </m:r>
                      </m:sup>
                    </m:sSup>
                    <m:r>
                      <a:rPr lang="en-CA" sz="1000">
                        <a:latin typeface="Cambria Math" panose="02040503050406030204" pitchFamily="18" charset="0"/>
                      </a:rPr>
                      <m:t>~</m:t>
                    </m:r>
                    <m:sSubSup>
                      <m:sSubSupPr>
                        <m:ctrlPr>
                          <a:rPr lang="en-CA" sz="1000" i="1">
                            <a:latin typeface="Cambria Math" panose="02040503050406030204" pitchFamily="18" charset="0"/>
                          </a:rPr>
                        </m:ctrlPr>
                      </m:sSubSupPr>
                      <m:e>
                        <m:r>
                          <m:rPr>
                            <m:sty m:val="p"/>
                          </m:rPr>
                          <a:rPr lang="en-CA" sz="1000">
                            <a:latin typeface="Cambria Math" panose="02040503050406030204" pitchFamily="18" charset="0"/>
                          </a:rPr>
                          <m:t>x</m:t>
                        </m:r>
                      </m:e>
                      <m:sub>
                        <m:r>
                          <a:rPr lang="en-CA" sz="1000">
                            <a:latin typeface="Cambria Math" panose="02040503050406030204" pitchFamily="18" charset="0"/>
                          </a:rPr>
                          <m:t>1</m:t>
                        </m:r>
                      </m:sub>
                      <m:sup>
                        <m:r>
                          <a:rPr lang="en-CA" sz="1000">
                            <a:latin typeface="Cambria Math" panose="02040503050406030204" pitchFamily="18" charset="0"/>
                          </a:rPr>
                          <m:t>2</m:t>
                        </m:r>
                      </m:sup>
                    </m:sSubSup>
                  </m:oMath>
                </a14:m>
                <a:endParaRPr lang="en-CA" sz="1000" dirty="0"/>
              </a:p>
              <a:p>
                <a:r>
                  <a:rPr lang="en-CA" sz="1000" dirty="0"/>
                  <a:t>From chi-square table, we found that p-value &lt; α(0.05).</a:t>
                </a:r>
              </a:p>
              <a:p>
                <a:endParaRPr lang="en-CA" sz="1000" dirty="0"/>
              </a:p>
              <a:p>
                <a:r>
                  <a:rPr lang="en-CA" sz="1000" b="1" dirty="0"/>
                  <a:t>Step 5: </a:t>
                </a:r>
                <a:r>
                  <a:rPr lang="en-CA" sz="1000" dirty="0"/>
                  <a:t>Conclusion</a:t>
                </a:r>
              </a:p>
              <a:p>
                <a:r>
                  <a:rPr lang="en-CA" sz="1000" dirty="0"/>
                  <a:t>Since p-value is less than α, we can reject H</a:t>
                </a:r>
                <a:r>
                  <a:rPr lang="en-CA" sz="600" dirty="0"/>
                  <a:t>o.</a:t>
                </a:r>
                <a:r>
                  <a:rPr lang="en-CA" sz="1000" dirty="0"/>
                  <a:t> Thus, we have sufficient statistical evidence to conclude that Capital gain affects income of the adult.</a:t>
                </a:r>
              </a:p>
              <a:p>
                <a:endParaRPr lang="en-CA" sz="1000" dirty="0"/>
              </a:p>
              <a:p>
                <a:endParaRPr lang="en-CA" dirty="0"/>
              </a:p>
            </p:txBody>
          </p:sp>
        </mc:Choice>
        <mc:Fallback xmlns="">
          <p:sp>
            <p:nvSpPr>
              <p:cNvPr id="6" name="TextBox 5"/>
              <p:cNvSpPr txBox="1">
                <a:spLocks noRot="1" noChangeAspect="1" noMove="1" noResize="1" noEditPoints="1" noAdjustHandles="1" noChangeArrowheads="1" noChangeShapeType="1" noTextEdit="1"/>
              </p:cNvSpPr>
              <p:nvPr/>
            </p:nvSpPr>
            <p:spPr>
              <a:xfrm>
                <a:off x="424069" y="306337"/>
                <a:ext cx="8079697" cy="4833824"/>
              </a:xfrm>
              <a:prstGeom prst="rect">
                <a:avLst/>
              </a:prstGeom>
              <a:blipFill>
                <a:blip r:embed="rId4"/>
                <a:stretch>
                  <a:fillRect/>
                </a:stretch>
              </a:blipFill>
            </p:spPr>
            <p:txBody>
              <a:bodyPr/>
              <a:lstStyle/>
              <a:p>
                <a:r>
                  <a:rPr lang="en-CA">
                    <a:noFill/>
                  </a:rPr>
                  <a:t> </a:t>
                </a:r>
              </a:p>
            </p:txBody>
          </p:sp>
        </mc:Fallback>
      </mc:AlternateContent>
      <p:sp>
        <p:nvSpPr>
          <p:cNvPr id="10" name="TextBox 9"/>
          <p:cNvSpPr txBox="1"/>
          <p:nvPr/>
        </p:nvSpPr>
        <p:spPr>
          <a:xfrm>
            <a:off x="642731" y="854766"/>
            <a:ext cx="4744278" cy="1692771"/>
          </a:xfrm>
          <a:prstGeom prst="rect">
            <a:avLst/>
          </a:prstGeom>
          <a:noFill/>
          <a:ln>
            <a:solidFill>
              <a:schemeClr val="tx1"/>
            </a:solidFill>
          </a:ln>
        </p:spPr>
        <p:txBody>
          <a:bodyPr wrap="square" rtlCol="0">
            <a:spAutoFit/>
          </a:bodyPr>
          <a:lstStyle/>
          <a:p>
            <a:pPr latinLnBrk="1"/>
            <a:r>
              <a:rPr lang="en-CA" sz="800" dirty="0"/>
              <a:t>Analysis of Deviance Table</a:t>
            </a:r>
          </a:p>
          <a:p>
            <a:pPr latinLnBrk="1"/>
            <a:r>
              <a:rPr lang="en-CA" sz="800" dirty="0"/>
              <a:t>Model 1: Income ~ 1</a:t>
            </a:r>
          </a:p>
          <a:p>
            <a:pPr latinLnBrk="1"/>
            <a:r>
              <a:rPr lang="en-CA" sz="800" dirty="0"/>
              <a:t>Model 2: Income ~ </a:t>
            </a:r>
            <a:r>
              <a:rPr lang="en-CA" sz="800" dirty="0" err="1"/>
              <a:t>Capital.Gain</a:t>
            </a:r>
            <a:endParaRPr lang="en-CA" sz="800" dirty="0"/>
          </a:p>
          <a:p>
            <a:pPr latinLnBrk="1"/>
            <a:r>
              <a:rPr lang="en-CA" sz="800" dirty="0"/>
              <a:t>  </a:t>
            </a:r>
            <a:r>
              <a:rPr lang="en-CA" sz="800" dirty="0" err="1"/>
              <a:t>Resid</a:t>
            </a:r>
            <a:r>
              <a:rPr lang="en-CA" sz="800" dirty="0"/>
              <a:t>. </a:t>
            </a:r>
            <a:r>
              <a:rPr lang="en-CA" sz="800" dirty="0" err="1"/>
              <a:t>Df</a:t>
            </a:r>
            <a:r>
              <a:rPr lang="en-CA" sz="800" dirty="0"/>
              <a:t> </a:t>
            </a:r>
            <a:r>
              <a:rPr lang="en-CA" sz="800" dirty="0" err="1"/>
              <a:t>Resid</a:t>
            </a:r>
            <a:r>
              <a:rPr lang="en-CA" sz="800" dirty="0"/>
              <a:t>. Dev </a:t>
            </a:r>
            <a:r>
              <a:rPr lang="en-CA" sz="800" dirty="0" err="1"/>
              <a:t>Df</a:t>
            </a:r>
            <a:r>
              <a:rPr lang="en-CA" sz="800" dirty="0"/>
              <a:t> Deviance  </a:t>
            </a:r>
            <a:r>
              <a:rPr lang="en-CA" sz="800" dirty="0" err="1"/>
              <a:t>Pr</a:t>
            </a:r>
            <a:r>
              <a:rPr lang="en-CA" sz="800" dirty="0"/>
              <a:t>(&gt;Chi)    </a:t>
            </a:r>
          </a:p>
          <a:p>
            <a:pPr latinLnBrk="1"/>
            <a:r>
              <a:rPr lang="en-CA" sz="800" dirty="0"/>
              <a:t>1     30161      33851                          </a:t>
            </a:r>
          </a:p>
          <a:p>
            <a:pPr latinLnBrk="1"/>
            <a:r>
              <a:rPr lang="en-CA" sz="800" dirty="0"/>
              <a:t>2     30160      30699  1   3151.9 &lt; 2.2e-16 ***</a:t>
            </a:r>
          </a:p>
          <a:p>
            <a:pPr latinLnBrk="1"/>
            <a:r>
              <a:rPr lang="en-CA" sz="800" dirty="0"/>
              <a:t>---</a:t>
            </a:r>
          </a:p>
          <a:p>
            <a:pPr latinLnBrk="1"/>
            <a:r>
              <a:rPr lang="en-CA" sz="800" dirty="0" err="1"/>
              <a:t>Signif</a:t>
            </a:r>
            <a:r>
              <a:rPr lang="en-CA" sz="800" dirty="0"/>
              <a:t>. codes:  0 ‘***’ 0.001 ‘**’ 0.01 ‘*’ 0.05 ‘.’ 0.1 ‘ ’ 1</a:t>
            </a:r>
          </a:p>
          <a:p>
            <a:pPr latinLnBrk="1"/>
            <a:r>
              <a:rPr lang="en-CA" sz="800" dirty="0"/>
              <a:t>&gt; </a:t>
            </a:r>
            <a:r>
              <a:rPr lang="en-CA" sz="800" dirty="0" err="1"/>
              <a:t>null_model$deviance-full_model$deviance</a:t>
            </a:r>
            <a:endParaRPr lang="en-CA" sz="800" dirty="0"/>
          </a:p>
          <a:p>
            <a:pPr latinLnBrk="1"/>
            <a:r>
              <a:rPr lang="en-CA" sz="800" dirty="0"/>
              <a:t>[1] 3151.909</a:t>
            </a:r>
          </a:p>
          <a:p>
            <a:pPr latinLnBrk="1"/>
            <a:r>
              <a:rPr lang="en-CA" sz="800" dirty="0"/>
              <a:t>&gt; #Calculating </a:t>
            </a:r>
            <a:r>
              <a:rPr lang="en-CA" sz="800" dirty="0" err="1"/>
              <a:t>df</a:t>
            </a:r>
            <a:endParaRPr lang="en-CA" sz="800" dirty="0"/>
          </a:p>
          <a:p>
            <a:pPr latinLnBrk="1"/>
            <a:r>
              <a:rPr lang="en-CA" sz="800" dirty="0"/>
              <a:t>&gt; </a:t>
            </a:r>
            <a:r>
              <a:rPr lang="en-CA" sz="800" dirty="0" err="1"/>
              <a:t>null_model$df.residual-full_model$df.residual</a:t>
            </a:r>
            <a:endParaRPr lang="en-CA" sz="800" dirty="0"/>
          </a:p>
          <a:p>
            <a:pPr latinLnBrk="1"/>
            <a:r>
              <a:rPr lang="en-CA" sz="800" dirty="0"/>
              <a:t>[1] 1</a:t>
            </a:r>
          </a:p>
        </p:txBody>
      </p:sp>
      <p:pic>
        <p:nvPicPr>
          <p:cNvPr id="3" name="Recorded Sound">
            <a:hlinkClick r:id="" action="ppaction://media"/>
            <a:extLst>
              <a:ext uri="{FF2B5EF4-FFF2-40B4-BE49-F238E27FC236}">
                <a16:creationId xmlns:a16="http://schemas.microsoft.com/office/drawing/2014/main" id="{6462FA63-5B07-4FED-AC35-BB238E25B9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7378" y="4582518"/>
            <a:ext cx="487363" cy="487363"/>
          </a:xfrm>
          <a:prstGeom prst="rect">
            <a:avLst/>
          </a:prstGeom>
        </p:spPr>
      </p:pic>
    </p:spTree>
    <p:extLst>
      <p:ext uri="{BB962C8B-B14F-4D97-AF65-F5344CB8AC3E}">
        <p14:creationId xmlns:p14="http://schemas.microsoft.com/office/powerpoint/2010/main" val="2821153349"/>
      </p:ext>
    </p:extLst>
  </p:cSld>
  <p:clrMapOvr>
    <a:masterClrMapping/>
  </p:clrMapOvr>
  <p:transition advClick="0" advTm="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932</TotalTime>
  <Words>3031</Words>
  <Application>Microsoft Office PowerPoint</Application>
  <PresentationFormat>On-screen Show (16:9)</PresentationFormat>
  <Paragraphs>458</Paragraphs>
  <Slides>26</Slides>
  <Notes>7</Notes>
  <HiddenSlides>0</HiddenSlides>
  <MMClips>26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 Math</vt:lpstr>
      <vt:lpstr>Oswald</vt:lpstr>
      <vt:lpstr>Source Sans Pro</vt:lpstr>
      <vt:lpstr>Wingdings</vt:lpstr>
      <vt:lpstr>Quince template</vt:lpstr>
      <vt:lpstr>LOGISTIC REGRESSION </vt:lpstr>
      <vt:lpstr>US ADULT DATASET</vt:lpstr>
      <vt:lpstr>Variables in Dataset</vt:lpstr>
      <vt:lpstr>Project Objective</vt:lpstr>
      <vt:lpstr>2 Sample t-test (Quantitative Variable)</vt:lpstr>
      <vt:lpstr>Chi-Square test (Categorical Variable)</vt:lpstr>
      <vt:lpstr>Tree Algorithm</vt:lpstr>
      <vt:lpstr>Selecting final variables  </vt:lpstr>
      <vt:lpstr>Likelihood Ratio test (Significant variable)</vt:lpstr>
      <vt:lpstr>Likelihood Ratio test (Insignificant variable)</vt:lpstr>
      <vt:lpstr>Multicollinearity </vt:lpstr>
      <vt:lpstr>Logistic Regression (Interaction Model)</vt:lpstr>
      <vt:lpstr>Hosmer-Lemeshow Test </vt:lpstr>
      <vt:lpstr>AIC for Interaction Model </vt:lpstr>
      <vt:lpstr>Likelihood Ratio Test (Interaction vs Non-Interaction model)</vt:lpstr>
      <vt:lpstr>Final Model (Using R) </vt:lpstr>
      <vt:lpstr>Classification Table(R model) </vt:lpstr>
      <vt:lpstr>ROC Curve(R model)</vt:lpstr>
      <vt:lpstr>SAS Analysis</vt:lpstr>
      <vt:lpstr>Forward Selection(Non-Interaction model)</vt:lpstr>
      <vt:lpstr>Backward Elimination (Interaction Model)</vt:lpstr>
      <vt:lpstr>Final Model (Using SAS) </vt:lpstr>
      <vt:lpstr>Classification Table(SAS model) </vt:lpstr>
      <vt:lpstr>ROC Curve(SAS model)</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 </dc:title>
  <cp:lastModifiedBy>Amit Verma</cp:lastModifiedBy>
  <cp:revision>89</cp:revision>
  <dcterms:modified xsi:type="dcterms:W3CDTF">2019-11-28T23:43:15Z</dcterms:modified>
</cp:coreProperties>
</file>